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notesSlides/notesSlide38.xml" ContentType="application/vnd.openxmlformats-officedocument.presentationml.notesSlide+xml"/>
  <Override PartName="/ppt/charts/chart5.xml" ContentType="application/vnd.openxmlformats-officedocument.drawingml.chart+xml"/>
  <Override PartName="/ppt/notesSlides/notesSlide39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90" r:id="rId2"/>
    <p:sldId id="458" r:id="rId3"/>
    <p:sldId id="459" r:id="rId4"/>
    <p:sldId id="461" r:id="rId5"/>
    <p:sldId id="256" r:id="rId6"/>
    <p:sldId id="466" r:id="rId7"/>
    <p:sldId id="469" r:id="rId8"/>
    <p:sldId id="431" r:id="rId9"/>
    <p:sldId id="443" r:id="rId10"/>
    <p:sldId id="394" r:id="rId11"/>
    <p:sldId id="395" r:id="rId12"/>
    <p:sldId id="463" r:id="rId13"/>
    <p:sldId id="421" r:id="rId14"/>
    <p:sldId id="422" r:id="rId15"/>
    <p:sldId id="423" r:id="rId16"/>
    <p:sldId id="424" r:id="rId17"/>
    <p:sldId id="425" r:id="rId18"/>
    <p:sldId id="417" r:id="rId19"/>
    <p:sldId id="418" r:id="rId20"/>
    <p:sldId id="402" r:id="rId21"/>
    <p:sldId id="426" r:id="rId22"/>
    <p:sldId id="272" r:id="rId23"/>
    <p:sldId id="275" r:id="rId24"/>
    <p:sldId id="308" r:id="rId25"/>
    <p:sldId id="449" r:id="rId26"/>
    <p:sldId id="309" r:id="rId27"/>
    <p:sldId id="310" r:id="rId28"/>
    <p:sldId id="453" r:id="rId29"/>
    <p:sldId id="451" r:id="rId30"/>
    <p:sldId id="452" r:id="rId31"/>
    <p:sldId id="378" r:id="rId32"/>
    <p:sldId id="322" r:id="rId33"/>
    <p:sldId id="430" r:id="rId34"/>
    <p:sldId id="323" r:id="rId35"/>
    <p:sldId id="338" r:id="rId36"/>
    <p:sldId id="324" r:id="rId37"/>
    <p:sldId id="386" r:id="rId38"/>
    <p:sldId id="457" r:id="rId39"/>
    <p:sldId id="447" r:id="rId40"/>
    <p:sldId id="419" r:id="rId41"/>
    <p:sldId id="420" r:id="rId42"/>
    <p:sldId id="328" r:id="rId43"/>
    <p:sldId id="361" r:id="rId44"/>
    <p:sldId id="462" r:id="rId45"/>
    <p:sldId id="427" r:id="rId46"/>
    <p:sldId id="295" r:id="rId47"/>
    <p:sldId id="428" r:id="rId48"/>
    <p:sldId id="296" r:id="rId49"/>
    <p:sldId id="298" r:id="rId50"/>
    <p:sldId id="433" r:id="rId51"/>
    <p:sldId id="472" r:id="rId52"/>
    <p:sldId id="471" r:id="rId53"/>
    <p:sldId id="475" r:id="rId54"/>
    <p:sldId id="464" r:id="rId55"/>
    <p:sldId id="445" r:id="rId56"/>
    <p:sldId id="387" r:id="rId57"/>
    <p:sldId id="440" r:id="rId58"/>
    <p:sldId id="456" r:id="rId59"/>
    <p:sldId id="455" r:id="rId60"/>
    <p:sldId id="260" r:id="rId61"/>
    <p:sldId id="380" r:id="rId62"/>
    <p:sldId id="363" r:id="rId63"/>
    <p:sldId id="438" r:id="rId64"/>
    <p:sldId id="439" r:id="rId65"/>
    <p:sldId id="435" r:id="rId66"/>
    <p:sldId id="389" r:id="rId67"/>
    <p:sldId id="303" r:id="rId68"/>
    <p:sldId id="434" r:id="rId69"/>
    <p:sldId id="304" r:id="rId70"/>
    <p:sldId id="473" r:id="rId71"/>
    <p:sldId id="474" r:id="rId72"/>
    <p:sldId id="465" r:id="rId73"/>
    <p:sldId id="446" r:id="rId74"/>
    <p:sldId id="470" r:id="rId75"/>
  </p:sldIdLst>
  <p:sldSz cx="13004800" cy="9753600"/>
  <p:notesSz cx="6858000" cy="9144000"/>
  <p:defaultTextStyle>
    <a:lvl1pPr algn="ctr" defTabSz="584200">
      <a:lnSpc>
        <a:spcPct val="120000"/>
      </a:lnSpc>
      <a:spcBef>
        <a:spcPts val="3000"/>
      </a:spcBef>
      <a:buClr>
        <a:srgbClr val="007ABB"/>
      </a:buClr>
      <a:defRPr sz="2800">
        <a:solidFill>
          <a:srgbClr val="71818C"/>
        </a:solidFill>
        <a:latin typeface="Helvetica Neue Light"/>
        <a:ea typeface="Helvetica Neue Light"/>
        <a:cs typeface="Helvetica Neue Light"/>
        <a:sym typeface="Helvetica Neue Light"/>
      </a:defRPr>
    </a:lvl1pPr>
    <a:lvl2pPr indent="342900" algn="ctr" defTabSz="584200">
      <a:lnSpc>
        <a:spcPct val="120000"/>
      </a:lnSpc>
      <a:spcBef>
        <a:spcPts val="3000"/>
      </a:spcBef>
      <a:buClr>
        <a:srgbClr val="007ABB"/>
      </a:buClr>
      <a:defRPr sz="2800">
        <a:solidFill>
          <a:srgbClr val="71818C"/>
        </a:solidFill>
        <a:latin typeface="Helvetica Neue Light"/>
        <a:ea typeface="Helvetica Neue Light"/>
        <a:cs typeface="Helvetica Neue Light"/>
        <a:sym typeface="Helvetica Neue Light"/>
      </a:defRPr>
    </a:lvl2pPr>
    <a:lvl3pPr indent="685800" algn="ctr" defTabSz="584200">
      <a:lnSpc>
        <a:spcPct val="120000"/>
      </a:lnSpc>
      <a:spcBef>
        <a:spcPts val="3000"/>
      </a:spcBef>
      <a:buClr>
        <a:srgbClr val="007ABB"/>
      </a:buClr>
      <a:defRPr sz="2800">
        <a:solidFill>
          <a:srgbClr val="71818C"/>
        </a:solidFill>
        <a:latin typeface="Helvetica Neue Light"/>
        <a:ea typeface="Helvetica Neue Light"/>
        <a:cs typeface="Helvetica Neue Light"/>
        <a:sym typeface="Helvetica Neue Light"/>
      </a:defRPr>
    </a:lvl3pPr>
    <a:lvl4pPr indent="1028700" algn="ctr" defTabSz="584200">
      <a:lnSpc>
        <a:spcPct val="120000"/>
      </a:lnSpc>
      <a:spcBef>
        <a:spcPts val="3000"/>
      </a:spcBef>
      <a:buClr>
        <a:srgbClr val="007ABB"/>
      </a:buClr>
      <a:defRPr sz="2800">
        <a:solidFill>
          <a:srgbClr val="71818C"/>
        </a:solidFill>
        <a:latin typeface="Helvetica Neue Light"/>
        <a:ea typeface="Helvetica Neue Light"/>
        <a:cs typeface="Helvetica Neue Light"/>
        <a:sym typeface="Helvetica Neue Light"/>
      </a:defRPr>
    </a:lvl4pPr>
    <a:lvl5pPr indent="1371600" algn="ctr" defTabSz="584200">
      <a:lnSpc>
        <a:spcPct val="120000"/>
      </a:lnSpc>
      <a:spcBef>
        <a:spcPts val="3000"/>
      </a:spcBef>
      <a:buClr>
        <a:srgbClr val="007ABB"/>
      </a:buClr>
      <a:defRPr sz="2800">
        <a:solidFill>
          <a:srgbClr val="71818C"/>
        </a:solidFill>
        <a:latin typeface="Helvetica Neue Light"/>
        <a:ea typeface="Helvetica Neue Light"/>
        <a:cs typeface="Helvetica Neue Light"/>
        <a:sym typeface="Helvetica Neue Light"/>
      </a:defRPr>
    </a:lvl5pPr>
    <a:lvl6pPr indent="1714500" algn="ctr" defTabSz="584200">
      <a:lnSpc>
        <a:spcPct val="120000"/>
      </a:lnSpc>
      <a:spcBef>
        <a:spcPts val="3000"/>
      </a:spcBef>
      <a:buClr>
        <a:srgbClr val="007ABB"/>
      </a:buClr>
      <a:defRPr sz="2800">
        <a:solidFill>
          <a:srgbClr val="71818C"/>
        </a:solidFill>
        <a:latin typeface="Helvetica Neue Light"/>
        <a:ea typeface="Helvetica Neue Light"/>
        <a:cs typeface="Helvetica Neue Light"/>
        <a:sym typeface="Helvetica Neue Light"/>
      </a:defRPr>
    </a:lvl6pPr>
    <a:lvl7pPr indent="2057400" algn="ctr" defTabSz="584200">
      <a:lnSpc>
        <a:spcPct val="120000"/>
      </a:lnSpc>
      <a:spcBef>
        <a:spcPts val="3000"/>
      </a:spcBef>
      <a:buClr>
        <a:srgbClr val="007ABB"/>
      </a:buClr>
      <a:defRPr sz="2800">
        <a:solidFill>
          <a:srgbClr val="71818C"/>
        </a:solidFill>
        <a:latin typeface="Helvetica Neue Light"/>
        <a:ea typeface="Helvetica Neue Light"/>
        <a:cs typeface="Helvetica Neue Light"/>
        <a:sym typeface="Helvetica Neue Light"/>
      </a:defRPr>
    </a:lvl7pPr>
    <a:lvl8pPr indent="2400300" algn="ctr" defTabSz="584200">
      <a:lnSpc>
        <a:spcPct val="120000"/>
      </a:lnSpc>
      <a:spcBef>
        <a:spcPts val="3000"/>
      </a:spcBef>
      <a:buClr>
        <a:srgbClr val="007ABB"/>
      </a:buClr>
      <a:defRPr sz="2800">
        <a:solidFill>
          <a:srgbClr val="71818C"/>
        </a:solidFill>
        <a:latin typeface="Helvetica Neue Light"/>
        <a:ea typeface="Helvetica Neue Light"/>
        <a:cs typeface="Helvetica Neue Light"/>
        <a:sym typeface="Helvetica Neue Light"/>
      </a:defRPr>
    </a:lvl8pPr>
    <a:lvl9pPr indent="2743200" algn="ctr" defTabSz="584200">
      <a:lnSpc>
        <a:spcPct val="120000"/>
      </a:lnSpc>
      <a:spcBef>
        <a:spcPts val="3000"/>
      </a:spcBef>
      <a:buClr>
        <a:srgbClr val="007ABB"/>
      </a:buClr>
      <a:defRPr sz="2800">
        <a:solidFill>
          <a:srgbClr val="71818C"/>
        </a:solidFill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90CB"/>
    <a:srgbClr val="BABAB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27"/>
    <p:restoredTop sz="91322"/>
  </p:normalViewPr>
  <p:slideViewPr>
    <p:cSldViewPr snapToGrid="0" snapToObjects="1">
      <p:cViewPr>
        <p:scale>
          <a:sx n="68" d="100"/>
          <a:sy n="68" d="100"/>
        </p:scale>
        <p:origin x="-688" y="-9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Relationship Id="rId2" Type="http://schemas.microsoft.com/office/2011/relationships/chartStyle" Target="style6.xml"/><Relationship Id="rId3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Relationship Id="rId2" Type="http://schemas.microsoft.com/office/2011/relationships/chartStyle" Target="style7.xml"/><Relationship Id="rId3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Relationship Id="rId2" Type="http://schemas.microsoft.com/office/2011/relationships/chartStyle" Target="style8.xml"/><Relationship Id="rId3" Type="http://schemas.microsoft.com/office/2011/relationships/chartColorStyle" Target="colors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Relationship Id="rId2" Type="http://schemas.microsoft.com/office/2011/relationships/chartStyle" Target="style9.xml"/><Relationship Id="rId3" Type="http://schemas.microsoft.com/office/2011/relationships/chartColorStyle" Target="colors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m=1</c:v>
                </c:pt>
              </c:strCache>
            </c:strRef>
          </c:tx>
          <c:spPr>
            <a:solidFill>
              <a:schemeClr val="accent1">
                <a:tint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BFS</c:v>
                </c:pt>
                <c:pt idx="1">
                  <c:v>WCC</c:v>
                </c:pt>
                <c:pt idx="2">
                  <c:v>MCST</c:v>
                </c:pt>
                <c:pt idx="3">
                  <c:v>MIS</c:v>
                </c:pt>
                <c:pt idx="4">
                  <c:v>SSSP</c:v>
                </c:pt>
                <c:pt idx="5">
                  <c:v>SCC</c:v>
                </c:pt>
                <c:pt idx="6">
                  <c:v>PR</c:v>
                </c:pt>
                <c:pt idx="7">
                  <c:v>Cond</c:v>
                </c:pt>
                <c:pt idx="8">
                  <c:v>SpMV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m=2</c:v>
                </c:pt>
              </c:strCache>
            </c:strRef>
          </c:tx>
          <c:spPr>
            <a:solidFill>
              <a:schemeClr val="accent1">
                <a:tint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BFS</c:v>
                </c:pt>
                <c:pt idx="1">
                  <c:v>WCC</c:v>
                </c:pt>
                <c:pt idx="2">
                  <c:v>MCST</c:v>
                </c:pt>
                <c:pt idx="3">
                  <c:v>MIS</c:v>
                </c:pt>
                <c:pt idx="4">
                  <c:v>SSSP</c:v>
                </c:pt>
                <c:pt idx="5">
                  <c:v>SCC</c:v>
                </c:pt>
                <c:pt idx="6">
                  <c:v>PR</c:v>
                </c:pt>
                <c:pt idx="7">
                  <c:v>Cond</c:v>
                </c:pt>
                <c:pt idx="8">
                  <c:v>SpMV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0.984127196</c:v>
                </c:pt>
                <c:pt idx="1">
                  <c:v>1.001040735</c:v>
                </c:pt>
                <c:pt idx="2">
                  <c:v>1.090355639</c:v>
                </c:pt>
                <c:pt idx="3">
                  <c:v>0.832649936</c:v>
                </c:pt>
                <c:pt idx="4">
                  <c:v>0.961583824</c:v>
                </c:pt>
                <c:pt idx="5">
                  <c:v>0.975629718</c:v>
                </c:pt>
                <c:pt idx="6">
                  <c:v>1.106065474</c:v>
                </c:pt>
                <c:pt idx="7">
                  <c:v>0.867391643</c:v>
                </c:pt>
                <c:pt idx="8">
                  <c:v>0.904589644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m=4</c:v>
                </c:pt>
              </c:strCache>
            </c:strRef>
          </c:tx>
          <c:spPr>
            <a:solidFill>
              <a:schemeClr val="accent1">
                <a:tint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BFS</c:v>
                </c:pt>
                <c:pt idx="1">
                  <c:v>WCC</c:v>
                </c:pt>
                <c:pt idx="2">
                  <c:v>MCST</c:v>
                </c:pt>
                <c:pt idx="3">
                  <c:v>MIS</c:v>
                </c:pt>
                <c:pt idx="4">
                  <c:v>SSSP</c:v>
                </c:pt>
                <c:pt idx="5">
                  <c:v>SCC</c:v>
                </c:pt>
                <c:pt idx="6">
                  <c:v>PR</c:v>
                </c:pt>
                <c:pt idx="7">
                  <c:v>Cond</c:v>
                </c:pt>
                <c:pt idx="8">
                  <c:v>SpMV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1.005937524</c:v>
                </c:pt>
                <c:pt idx="1">
                  <c:v>1.006384807</c:v>
                </c:pt>
                <c:pt idx="2">
                  <c:v>1.328391854</c:v>
                </c:pt>
                <c:pt idx="3">
                  <c:v>0.893745495</c:v>
                </c:pt>
                <c:pt idx="4">
                  <c:v>1.058330534</c:v>
                </c:pt>
                <c:pt idx="5">
                  <c:v>1.081549915</c:v>
                </c:pt>
                <c:pt idx="6">
                  <c:v>1.230060189</c:v>
                </c:pt>
                <c:pt idx="7">
                  <c:v>0.876652368</c:v>
                </c:pt>
                <c:pt idx="8">
                  <c:v>0.9562683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m=8</c:v>
                </c:pt>
              </c:strCache>
            </c:strRef>
          </c:tx>
          <c:spPr>
            <a:solidFill>
              <a:schemeClr val="accent1">
                <a:shade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BFS</c:v>
                </c:pt>
                <c:pt idx="1">
                  <c:v>WCC</c:v>
                </c:pt>
                <c:pt idx="2">
                  <c:v>MCST</c:v>
                </c:pt>
                <c:pt idx="3">
                  <c:v>MIS</c:v>
                </c:pt>
                <c:pt idx="4">
                  <c:v>SSSP</c:v>
                </c:pt>
                <c:pt idx="5">
                  <c:v>SCC</c:v>
                </c:pt>
                <c:pt idx="6">
                  <c:v>PR</c:v>
                </c:pt>
                <c:pt idx="7">
                  <c:v>Cond</c:v>
                </c:pt>
                <c:pt idx="8">
                  <c:v>SpMV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0.999093078</c:v>
                </c:pt>
                <c:pt idx="1">
                  <c:v>1.074897502</c:v>
                </c:pt>
                <c:pt idx="2">
                  <c:v>1.574666073</c:v>
                </c:pt>
                <c:pt idx="3">
                  <c:v>0.917030604</c:v>
                </c:pt>
                <c:pt idx="4">
                  <c:v>1.249205342</c:v>
                </c:pt>
                <c:pt idx="5">
                  <c:v>1.175786745</c:v>
                </c:pt>
                <c:pt idx="6">
                  <c:v>1.368168414</c:v>
                </c:pt>
                <c:pt idx="7">
                  <c:v>0.874857103</c:v>
                </c:pt>
                <c:pt idx="8">
                  <c:v>1.047174435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m=16</c:v>
                </c:pt>
              </c:strCache>
            </c:strRef>
          </c:tx>
          <c:spPr>
            <a:solidFill>
              <a:schemeClr val="accent1">
                <a:shade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BFS</c:v>
                </c:pt>
                <c:pt idx="1">
                  <c:v>WCC</c:v>
                </c:pt>
                <c:pt idx="2">
                  <c:v>MCST</c:v>
                </c:pt>
                <c:pt idx="3">
                  <c:v>MIS</c:v>
                </c:pt>
                <c:pt idx="4">
                  <c:v>SSSP</c:v>
                </c:pt>
                <c:pt idx="5">
                  <c:v>SCC</c:v>
                </c:pt>
                <c:pt idx="6">
                  <c:v>PR</c:v>
                </c:pt>
                <c:pt idx="7">
                  <c:v>Cond</c:v>
                </c:pt>
                <c:pt idx="8">
                  <c:v>SpMV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1.262674022</c:v>
                </c:pt>
                <c:pt idx="1">
                  <c:v>1.338316214</c:v>
                </c:pt>
                <c:pt idx="2">
                  <c:v>1.78666853</c:v>
                </c:pt>
                <c:pt idx="3">
                  <c:v>1.092754389</c:v>
                </c:pt>
                <c:pt idx="4">
                  <c:v>1.572353614</c:v>
                </c:pt>
                <c:pt idx="5">
                  <c:v>1.365807554</c:v>
                </c:pt>
                <c:pt idx="6">
                  <c:v>1.654988398</c:v>
                </c:pt>
                <c:pt idx="7">
                  <c:v>0.914713255</c:v>
                </c:pt>
                <c:pt idx="8">
                  <c:v>1.277546905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m=32</c:v>
                </c:pt>
              </c:strCache>
            </c:strRef>
          </c:tx>
          <c:spPr>
            <a:solidFill>
              <a:schemeClr val="accent1">
                <a:shade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BFS</c:v>
                </c:pt>
                <c:pt idx="1">
                  <c:v>WCC</c:v>
                </c:pt>
                <c:pt idx="2">
                  <c:v>MCST</c:v>
                </c:pt>
                <c:pt idx="3">
                  <c:v>MIS</c:v>
                </c:pt>
                <c:pt idx="4">
                  <c:v>SSSP</c:v>
                </c:pt>
                <c:pt idx="5">
                  <c:v>SCC</c:v>
                </c:pt>
                <c:pt idx="6">
                  <c:v>PR</c:v>
                </c:pt>
                <c:pt idx="7">
                  <c:v>Cond</c:v>
                </c:pt>
                <c:pt idx="8">
                  <c:v>SpMV</c:v>
                </c:pt>
              </c:strCache>
            </c:strRef>
          </c:cat>
          <c:val>
            <c:numRef>
              <c:f>Sheet1!$G$2:$G$10</c:f>
              <c:numCache>
                <c:formatCode>General</c:formatCode>
                <c:ptCount val="9"/>
                <c:pt idx="0">
                  <c:v>1.482552246</c:v>
                </c:pt>
                <c:pt idx="1">
                  <c:v>1.625630642</c:v>
                </c:pt>
                <c:pt idx="2">
                  <c:v>2.293563927</c:v>
                </c:pt>
                <c:pt idx="3">
                  <c:v>1.233674254999999</c:v>
                </c:pt>
                <c:pt idx="4">
                  <c:v>1.971993368</c:v>
                </c:pt>
                <c:pt idx="5">
                  <c:v>1.721816493</c:v>
                </c:pt>
                <c:pt idx="6">
                  <c:v>2.203569729</c:v>
                </c:pt>
                <c:pt idx="7">
                  <c:v>0.973564858</c:v>
                </c:pt>
                <c:pt idx="8">
                  <c:v>1.531460196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69344232"/>
        <c:axId val="1846816072"/>
      </c:barChart>
      <c:catAx>
        <c:axId val="-2069344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Algorithms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816072"/>
        <c:crosses val="autoZero"/>
        <c:auto val="1"/>
        <c:lblAlgn val="ctr"/>
        <c:lblOffset val="100"/>
        <c:noMultiLvlLbl val="0"/>
      </c:catAx>
      <c:valAx>
        <c:axId val="1846816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Normalized Runtime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9344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BFS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76200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1.0</c:v>
                </c:pt>
                <c:pt idx="1">
                  <c:v>2.47576160684514</c:v>
                </c:pt>
                <c:pt idx="2">
                  <c:v>4.536676447710843</c:v>
                </c:pt>
                <c:pt idx="3">
                  <c:v>8.292957480356698</c:v>
                </c:pt>
                <c:pt idx="4">
                  <c:v>11.92796335548352</c:v>
                </c:pt>
                <c:pt idx="5">
                  <c:v>13.3643319904808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WCC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76200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1.0</c:v>
                </c:pt>
                <c:pt idx="1">
                  <c:v>2.448022461017348</c:v>
                </c:pt>
                <c:pt idx="2">
                  <c:v>5.18029509405955</c:v>
                </c:pt>
                <c:pt idx="3">
                  <c:v>8.81681903452481</c:v>
                </c:pt>
                <c:pt idx="4">
                  <c:v>12.29791633452044</c:v>
                </c:pt>
                <c:pt idx="5">
                  <c:v>13.29284545293896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MCST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76200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1.0</c:v>
                </c:pt>
                <c:pt idx="1">
                  <c:v>2.12158360278612</c:v>
                </c:pt>
                <c:pt idx="2">
                  <c:v>3.783046075484836</c:v>
                </c:pt>
                <c:pt idx="3">
                  <c:v>6.116168448477787</c:v>
                </c:pt>
                <c:pt idx="4">
                  <c:v>7.312785648833668</c:v>
                </c:pt>
                <c:pt idx="5">
                  <c:v>7.94224507396744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Sheet1!$E$1</c:f>
              <c:strCache>
                <c:ptCount val="1"/>
                <c:pt idx="0">
                  <c:v>MIS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1.0</c:v>
                </c:pt>
                <c:pt idx="1">
                  <c:v>2.613291607219835</c:v>
                </c:pt>
                <c:pt idx="2">
                  <c:v>4.627083041643943</c:v>
                </c:pt>
                <c:pt idx="3">
                  <c:v>8.567170907786081</c:v>
                </c:pt>
                <c:pt idx="4">
                  <c:v>11.78800341493744</c:v>
                </c:pt>
                <c:pt idx="5">
                  <c:v>12.50434901258658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Sheet1!$F$1</c:f>
              <c:strCache>
                <c:ptCount val="1"/>
                <c:pt idx="0">
                  <c:v>SSSP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76200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1.0</c:v>
                </c:pt>
                <c:pt idx="1">
                  <c:v>2.357898194166176</c:v>
                </c:pt>
                <c:pt idx="2">
                  <c:v>4.559761065237153</c:v>
                </c:pt>
                <c:pt idx="3">
                  <c:v>7.84892150991367</c:v>
                </c:pt>
                <c:pt idx="4">
                  <c:v>10.84756941224072</c:v>
                </c:pt>
                <c:pt idx="5">
                  <c:v>11.91673524449881</c:v>
                </c:pt>
              </c:numCache>
            </c:numRef>
          </c:val>
          <c:smooth val="0"/>
        </c:ser>
        <c:ser>
          <c:idx val="6"/>
          <c:order val="5"/>
          <c:tx>
            <c:strRef>
              <c:f>Sheet1!$G$1</c:f>
              <c:strCache>
                <c:ptCount val="1"/>
                <c:pt idx="0">
                  <c:v>SCC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7620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Sheet1!$G$2:$G$7</c:f>
              <c:numCache>
                <c:formatCode>General</c:formatCode>
                <c:ptCount val="6"/>
                <c:pt idx="0">
                  <c:v>1.0</c:v>
                </c:pt>
                <c:pt idx="1">
                  <c:v>2.678067471269364</c:v>
                </c:pt>
                <c:pt idx="2">
                  <c:v>4.64839368852633</c:v>
                </c:pt>
                <c:pt idx="3">
                  <c:v>7.829415268184986</c:v>
                </c:pt>
                <c:pt idx="4">
                  <c:v>10.8936653205437</c:v>
                </c:pt>
                <c:pt idx="5">
                  <c:v>12.526591919073</c:v>
                </c:pt>
              </c:numCache>
            </c:numRef>
          </c:val>
          <c:smooth val="0"/>
        </c:ser>
        <c:ser>
          <c:idx val="7"/>
          <c:order val="6"/>
          <c:tx>
            <c:strRef>
              <c:f>Sheet1!$H$1</c:f>
              <c:strCache>
                <c:ptCount val="1"/>
                <c:pt idx="0">
                  <c:v>PR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7620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Sheet1!$H$2:$H$7</c:f>
              <c:numCache>
                <c:formatCode>General</c:formatCode>
                <c:ptCount val="6"/>
                <c:pt idx="0">
                  <c:v>1.0</c:v>
                </c:pt>
                <c:pt idx="1">
                  <c:v>2.388883565394579</c:v>
                </c:pt>
                <c:pt idx="2">
                  <c:v>3.824130984685162</c:v>
                </c:pt>
                <c:pt idx="3">
                  <c:v>6.349920886653168</c:v>
                </c:pt>
                <c:pt idx="4">
                  <c:v>8.96229743404137</c:v>
                </c:pt>
                <c:pt idx="5">
                  <c:v>9.55645318470857</c:v>
                </c:pt>
              </c:numCache>
            </c:numRef>
          </c:val>
          <c:smooth val="0"/>
        </c:ser>
        <c:ser>
          <c:idx val="8"/>
          <c:order val="7"/>
          <c:tx>
            <c:strRef>
              <c:f>Sheet1!$I$1</c:f>
              <c:strCache>
                <c:ptCount val="1"/>
                <c:pt idx="0">
                  <c:v>Cond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7620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Sheet1!$I$2:$I$7</c:f>
              <c:numCache>
                <c:formatCode>General</c:formatCode>
                <c:ptCount val="6"/>
                <c:pt idx="0">
                  <c:v>1.0</c:v>
                </c:pt>
                <c:pt idx="1">
                  <c:v>2.578953547458018</c:v>
                </c:pt>
                <c:pt idx="2">
                  <c:v>6.057304132346184</c:v>
                </c:pt>
                <c:pt idx="3">
                  <c:v>11.01917142993308</c:v>
                </c:pt>
                <c:pt idx="4">
                  <c:v>18.26535394785532</c:v>
                </c:pt>
                <c:pt idx="5">
                  <c:v>22.72412646867166</c:v>
                </c:pt>
              </c:numCache>
            </c:numRef>
          </c:val>
          <c:smooth val="0"/>
        </c:ser>
        <c:ser>
          <c:idx val="9"/>
          <c:order val="8"/>
          <c:tx>
            <c:strRef>
              <c:f>Sheet1!$J$1</c:f>
              <c:strCache>
                <c:ptCount val="1"/>
                <c:pt idx="0">
                  <c:v>SpMV</c:v>
                </c:pt>
              </c:strCache>
            </c:strRef>
          </c:tx>
          <c:spPr>
            <a:ln w="571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76200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Sheet1!$J$2:$J$7</c:f>
              <c:numCache>
                <c:formatCode>General</c:formatCode>
                <c:ptCount val="6"/>
                <c:pt idx="0">
                  <c:v>1.0</c:v>
                </c:pt>
                <c:pt idx="1">
                  <c:v>2.557815892059535</c:v>
                </c:pt>
                <c:pt idx="2">
                  <c:v>5.385432408566086</c:v>
                </c:pt>
                <c:pt idx="3">
                  <c:v>9.68935754976379</c:v>
                </c:pt>
                <c:pt idx="4">
                  <c:v>14.33065378291212</c:v>
                </c:pt>
                <c:pt idx="5">
                  <c:v>17.36743726043683</c:v>
                </c:pt>
              </c:numCache>
            </c:numRef>
          </c:val>
          <c:smooth val="0"/>
        </c:ser>
        <c:ser>
          <c:idx val="10"/>
          <c:order val="9"/>
          <c:tx>
            <c:strRef>
              <c:f>Sheet1!$K$1</c:f>
              <c:strCache>
                <c:ptCount val="1"/>
                <c:pt idx="0">
                  <c:v>BP</c:v>
                </c:pt>
              </c:strCache>
            </c:strRef>
          </c:tx>
          <c:spPr>
            <a:ln w="571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76200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Sheet1!$K$2:$K$7</c:f>
              <c:numCache>
                <c:formatCode>General</c:formatCode>
                <c:ptCount val="6"/>
                <c:pt idx="0">
                  <c:v>1.0</c:v>
                </c:pt>
                <c:pt idx="1">
                  <c:v>2.221071993201245</c:v>
                </c:pt>
                <c:pt idx="2">
                  <c:v>4.353783501427977</c:v>
                </c:pt>
                <c:pt idx="3">
                  <c:v>6.555247646833251</c:v>
                </c:pt>
                <c:pt idx="4">
                  <c:v>10.5780528231358</c:v>
                </c:pt>
                <c:pt idx="5">
                  <c:v>12.73932282957482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4047192"/>
        <c:axId val="1834055784"/>
      </c:lineChart>
      <c:catAx>
        <c:axId val="1834047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Machines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055784"/>
        <c:crosses val="autoZero"/>
        <c:auto val="1"/>
        <c:lblAlgn val="ctr"/>
        <c:lblOffset val="100"/>
        <c:noMultiLvlLbl val="0"/>
      </c:catAx>
      <c:valAx>
        <c:axId val="1834055784"/>
        <c:scaling>
          <c:logBase val="2.0"/>
          <c:orientation val="minMax"/>
          <c:max val="35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Speedup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047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57150"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BFS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440.0</c:v>
                </c:pt>
                <c:pt idx="1">
                  <c:v>952.006546786673</c:v>
                </c:pt>
                <c:pt idx="2">
                  <c:v>1745.818905724124</c:v>
                </c:pt>
                <c:pt idx="3">
                  <c:v>3509.469229551794</c:v>
                </c:pt>
                <c:pt idx="4">
                  <c:v>7273.574195761734</c:v>
                </c:pt>
                <c:pt idx="5">
                  <c:v>15402.12830076126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WCC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440.0</c:v>
                </c:pt>
                <c:pt idx="1">
                  <c:v>927.2850236031301</c:v>
                </c:pt>
                <c:pt idx="2">
                  <c:v>1768.889243166032</c:v>
                </c:pt>
                <c:pt idx="3">
                  <c:v>3529.141043912421</c:v>
                </c:pt>
                <c:pt idx="4">
                  <c:v>7357.62170368257</c:v>
                </c:pt>
                <c:pt idx="5">
                  <c:v>15333.37120813765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MCST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440.0</c:v>
                </c:pt>
                <c:pt idx="1">
                  <c:v>832.238281590888</c:v>
                </c:pt>
                <c:pt idx="2">
                  <c:v>1688.177410608085</c:v>
                </c:pt>
                <c:pt idx="3">
                  <c:v>3282.494319741287</c:v>
                </c:pt>
                <c:pt idx="4">
                  <c:v>6280.49350375452</c:v>
                </c:pt>
                <c:pt idx="5">
                  <c:v>13080.00428214238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440.0</c:v>
                </c:pt>
                <c:pt idx="1">
                  <c:v>952.3587359434317</c:v>
                </c:pt>
                <c:pt idx="2">
                  <c:v>1822.54003821839</c:v>
                </c:pt>
                <c:pt idx="3">
                  <c:v>3544.77833596486</c:v>
                </c:pt>
                <c:pt idx="4">
                  <c:v>7216.2693064451</c:v>
                </c:pt>
                <c:pt idx="5">
                  <c:v>14772.18423928319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SSSP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440.0</c:v>
                </c:pt>
                <c:pt idx="1">
                  <c:v>863.2062401081332</c:v>
                </c:pt>
                <c:pt idx="2">
                  <c:v>1724.51814153607</c:v>
                </c:pt>
                <c:pt idx="3">
                  <c:v>3646.788707343819</c:v>
                </c:pt>
                <c:pt idx="4">
                  <c:v>7072.270796002636</c:v>
                </c:pt>
                <c:pt idx="5">
                  <c:v>14708.31758709256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SCC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Sheet1!$G$2:$G$7</c:f>
              <c:numCache>
                <c:formatCode>General</c:formatCode>
                <c:ptCount val="6"/>
                <c:pt idx="0">
                  <c:v>440.0</c:v>
                </c:pt>
                <c:pt idx="1">
                  <c:v>907.6576880593462</c:v>
                </c:pt>
                <c:pt idx="2">
                  <c:v>1771.63541237418</c:v>
                </c:pt>
                <c:pt idx="3">
                  <c:v>3489.619374631398</c:v>
                </c:pt>
                <c:pt idx="4">
                  <c:v>6889.551846787167</c:v>
                </c:pt>
                <c:pt idx="5">
                  <c:v>14573.77345493886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Sheet1!$H$2:$H$7</c:f>
              <c:numCache>
                <c:formatCode>General</c:formatCode>
                <c:ptCount val="6"/>
                <c:pt idx="0">
                  <c:v>440.0</c:v>
                </c:pt>
                <c:pt idx="1">
                  <c:v>901.2413583142078</c:v>
                </c:pt>
                <c:pt idx="2">
                  <c:v>1793.505394150214</c:v>
                </c:pt>
                <c:pt idx="3">
                  <c:v>3603.067950097348</c:v>
                </c:pt>
                <c:pt idx="4">
                  <c:v>7258.176134986048</c:v>
                </c:pt>
                <c:pt idx="5">
                  <c:v>14829.16190618859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Cond.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Sheet1!$I$2:$I$7</c:f>
              <c:numCache>
                <c:formatCode>General</c:formatCode>
                <c:ptCount val="6"/>
                <c:pt idx="0">
                  <c:v>440.0</c:v>
                </c:pt>
                <c:pt idx="1">
                  <c:v>905.273604759672</c:v>
                </c:pt>
                <c:pt idx="2">
                  <c:v>1891.630651589432</c:v>
                </c:pt>
                <c:pt idx="3">
                  <c:v>3865.282320575158</c:v>
                </c:pt>
                <c:pt idx="4">
                  <c:v>7710.92051853268</c:v>
                </c:pt>
                <c:pt idx="5">
                  <c:v>15386.2178810793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SpMV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Sheet1!$J$2:$J$7</c:f>
              <c:numCache>
                <c:formatCode>General</c:formatCode>
                <c:ptCount val="6"/>
                <c:pt idx="0">
                  <c:v>440.0</c:v>
                </c:pt>
                <c:pt idx="1">
                  <c:v>949.7520915402198</c:v>
                </c:pt>
                <c:pt idx="2">
                  <c:v>1937.940790623672</c:v>
                </c:pt>
                <c:pt idx="3">
                  <c:v>3791.778135814116</c:v>
                </c:pt>
                <c:pt idx="4">
                  <c:v>7408.80882375944</c:v>
                </c:pt>
                <c:pt idx="5">
                  <c:v>15504.52680715987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BP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Sheet1!$K$2:$K$7</c:f>
              <c:numCache>
                <c:formatCode>General</c:formatCode>
                <c:ptCount val="6"/>
                <c:pt idx="0">
                  <c:v>440.0</c:v>
                </c:pt>
                <c:pt idx="1">
                  <c:v>903.9209327583075</c:v>
                </c:pt>
                <c:pt idx="2">
                  <c:v>1834.299626444921</c:v>
                </c:pt>
                <c:pt idx="3">
                  <c:v>3752.422068084644</c:v>
                </c:pt>
                <c:pt idx="4">
                  <c:v>7634.913520118597</c:v>
                </c:pt>
                <c:pt idx="5">
                  <c:v>14391.01495444463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6557240"/>
        <c:axId val="-1967162104"/>
      </c:barChart>
      <c:catAx>
        <c:axId val="1846557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Machines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67162104"/>
        <c:crossesAt val="0.5"/>
        <c:auto val="1"/>
        <c:lblAlgn val="ctr"/>
        <c:lblOffset val="100"/>
        <c:noMultiLvlLbl val="0"/>
      </c:catAx>
      <c:valAx>
        <c:axId val="-1967162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Aggregate Bandwidth (MB/s)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5572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00959910488826302"/>
          <c:y val="0.912759527090402"/>
          <c:w val="0.989779770842347"/>
          <c:h val="0.07155401675949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processing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Sheet1!$A$2:$A$33</c:f>
              <c:numCache>
                <c:formatCode>General</c:formatCode>
                <c:ptCount val="32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</c:numCache>
            </c:num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1009.0</c:v>
                </c:pt>
                <c:pt idx="1">
                  <c:v>1466.357</c:v>
                </c:pt>
                <c:pt idx="2">
                  <c:v>1096.12</c:v>
                </c:pt>
                <c:pt idx="3">
                  <c:v>897.03</c:v>
                </c:pt>
                <c:pt idx="4">
                  <c:v>1105.9</c:v>
                </c:pt>
                <c:pt idx="5">
                  <c:v>893.29</c:v>
                </c:pt>
                <c:pt idx="6">
                  <c:v>896.8199999999998</c:v>
                </c:pt>
                <c:pt idx="7">
                  <c:v>806.8099999999998</c:v>
                </c:pt>
                <c:pt idx="8">
                  <c:v>1906.836</c:v>
                </c:pt>
                <c:pt idx="9">
                  <c:v>1091.75</c:v>
                </c:pt>
                <c:pt idx="10">
                  <c:v>1102.12</c:v>
                </c:pt>
                <c:pt idx="11">
                  <c:v>888.53</c:v>
                </c:pt>
                <c:pt idx="12">
                  <c:v>1458.969</c:v>
                </c:pt>
                <c:pt idx="13">
                  <c:v>1103.48</c:v>
                </c:pt>
                <c:pt idx="14">
                  <c:v>899.8599999999998</c:v>
                </c:pt>
                <c:pt idx="15">
                  <c:v>896.8900000000001</c:v>
                </c:pt>
                <c:pt idx="16">
                  <c:v>811.9499999999999</c:v>
                </c:pt>
                <c:pt idx="17">
                  <c:v>1107.84</c:v>
                </c:pt>
                <c:pt idx="18">
                  <c:v>897.18</c:v>
                </c:pt>
                <c:pt idx="19">
                  <c:v>898.8</c:v>
                </c:pt>
                <c:pt idx="20">
                  <c:v>809.23</c:v>
                </c:pt>
                <c:pt idx="21">
                  <c:v>896.4100000000001</c:v>
                </c:pt>
                <c:pt idx="22">
                  <c:v>806.5599999999998</c:v>
                </c:pt>
                <c:pt idx="23">
                  <c:v>1107.58</c:v>
                </c:pt>
                <c:pt idx="24">
                  <c:v>810.5</c:v>
                </c:pt>
                <c:pt idx="25">
                  <c:v>781.67</c:v>
                </c:pt>
                <c:pt idx="26">
                  <c:v>1451.595</c:v>
                </c:pt>
                <c:pt idx="27">
                  <c:v>1105.04</c:v>
                </c:pt>
                <c:pt idx="28">
                  <c:v>1091.23</c:v>
                </c:pt>
                <c:pt idx="29">
                  <c:v>896.9499999999999</c:v>
                </c:pt>
                <c:pt idx="30">
                  <c:v>2375.50274</c:v>
                </c:pt>
                <c:pt idx="31">
                  <c:v>1104.83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-1969836696"/>
        <c:axId val="-1969429288"/>
      </c:barChart>
      <c:catAx>
        <c:axId val="-196983669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H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Machine</a:t>
                </a:r>
                <a:r>
                  <a:rPr lang="fr-CH" sz="2800" baseline="0" dirty="0" smtClean="0">
                    <a:solidFill>
                      <a:schemeClr val="tx2">
                        <a:lumMod val="10000"/>
                      </a:schemeClr>
                    </a:solidFill>
                  </a:rPr>
                  <a:t> ID 1 to 32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crossAx val="-1969429288"/>
        <c:crossesAt val="0.5"/>
        <c:auto val="1"/>
        <c:lblAlgn val="ctr"/>
        <c:lblOffset val="100"/>
        <c:noMultiLvlLbl val="0"/>
      </c:catAx>
      <c:valAx>
        <c:axId val="-1969429288"/>
        <c:scaling>
          <c:orientation val="minMax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Runtime (seconds)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698366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processing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Sheet1!$A$2:$A$33</c:f>
              <c:numCache>
                <c:formatCode>General</c:formatCode>
                <c:ptCount val="32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 balancing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Sheet1!$A$2:$A$33</c:f>
              <c:numCache>
                <c:formatCode>General</c:formatCode>
                <c:ptCount val="32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22278712"/>
        <c:axId val="1821470024"/>
      </c:barChart>
      <c:catAx>
        <c:axId val="182227871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H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Machine ID 1 to 32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crossAx val="1821470024"/>
        <c:crossesAt val="0.5"/>
        <c:auto val="1"/>
        <c:lblAlgn val="ctr"/>
        <c:lblOffset val="100"/>
        <c:noMultiLvlLbl val="0"/>
      </c:catAx>
      <c:valAx>
        <c:axId val="1821470024"/>
        <c:scaling>
          <c:orientation val="minMax"/>
          <c:max val="25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Runtime (seconds)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227871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processing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Sheet1!$A$2:$A$33</c:f>
              <c:numCache>
                <c:formatCode>General</c:formatCode>
                <c:ptCount val="32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</c:numCache>
            </c:numRef>
          </c:cat>
          <c:val>
            <c:numRef>
              <c:f>Sheet1!$B$2:$B$33</c:f>
              <c:numCache>
                <c:formatCode>General</c:formatCode>
                <c:ptCount val="32"/>
                <c:pt idx="0">
                  <c:v>666.0632510442963</c:v>
                </c:pt>
                <c:pt idx="1">
                  <c:v>753.22618069955</c:v>
                </c:pt>
                <c:pt idx="2">
                  <c:v>679.9879810586865</c:v>
                </c:pt>
                <c:pt idx="3">
                  <c:v>597.3521445825014</c:v>
                </c:pt>
                <c:pt idx="4">
                  <c:v>679.6935558048518</c:v>
                </c:pt>
                <c:pt idx="5">
                  <c:v>606.6695218641237</c:v>
                </c:pt>
                <c:pt idx="6">
                  <c:v>624.0655031255624</c:v>
                </c:pt>
                <c:pt idx="7">
                  <c:v>613.4810526767014</c:v>
                </c:pt>
                <c:pt idx="8">
                  <c:v>844.3758751077975</c:v>
                </c:pt>
                <c:pt idx="9">
                  <c:v>650.4836265249335</c:v>
                </c:pt>
                <c:pt idx="10">
                  <c:v>675.4515095140328</c:v>
                </c:pt>
                <c:pt idx="11">
                  <c:v>605.625426717782</c:v>
                </c:pt>
                <c:pt idx="12">
                  <c:v>788.1971459380563</c:v>
                </c:pt>
                <c:pt idx="13">
                  <c:v>668.8327582412384</c:v>
                </c:pt>
                <c:pt idx="14">
                  <c:v>612.191999144083</c:v>
                </c:pt>
                <c:pt idx="15">
                  <c:v>607.5995510849521</c:v>
                </c:pt>
                <c:pt idx="16">
                  <c:v>611.4312393139359</c:v>
                </c:pt>
                <c:pt idx="17">
                  <c:v>674.0335612872708</c:v>
                </c:pt>
                <c:pt idx="18">
                  <c:v>610.3882130597527</c:v>
                </c:pt>
                <c:pt idx="19">
                  <c:v>595.3073731112124</c:v>
                </c:pt>
                <c:pt idx="20">
                  <c:v>612.4552097863954</c:v>
                </c:pt>
                <c:pt idx="21">
                  <c:v>606.1781567046018</c:v>
                </c:pt>
                <c:pt idx="22">
                  <c:v>622.9040793637736</c:v>
                </c:pt>
                <c:pt idx="23">
                  <c:v>673.7698250256903</c:v>
                </c:pt>
                <c:pt idx="24">
                  <c:v>603.1469099205544</c:v>
                </c:pt>
                <c:pt idx="25">
                  <c:v>606.773107029724</c:v>
                </c:pt>
                <c:pt idx="26">
                  <c:v>804.4121086058921</c:v>
                </c:pt>
                <c:pt idx="27">
                  <c:v>670.3567747966197</c:v>
                </c:pt>
                <c:pt idx="28">
                  <c:v>681.048501847807</c:v>
                </c:pt>
                <c:pt idx="29">
                  <c:v>604.6515953739079</c:v>
                </c:pt>
                <c:pt idx="30">
                  <c:v>830.0632049303077</c:v>
                </c:pt>
                <c:pt idx="31">
                  <c:v>673.1528061220752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 balancing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Sheet1!$A$2:$A$33</c:f>
              <c:numCache>
                <c:formatCode>General</c:formatCode>
                <c:ptCount val="32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</c:numCache>
            </c:numRef>
          </c:cat>
          <c:val>
            <c:numRef>
              <c:f>Sheet1!$C$2:$C$33</c:f>
              <c:numCache>
                <c:formatCode>General</c:formatCode>
                <c:ptCount val="32"/>
                <c:pt idx="0">
                  <c:v>174.4901930537442</c:v>
                </c:pt>
                <c:pt idx="1">
                  <c:v>92.66412884456174</c:v>
                </c:pt>
                <c:pt idx="2">
                  <c:v>163.1492467677054</c:v>
                </c:pt>
                <c:pt idx="3">
                  <c:v>241.5661783382845</c:v>
                </c:pt>
                <c:pt idx="4">
                  <c:v>163.4244608281554</c:v>
                </c:pt>
                <c:pt idx="5">
                  <c:v>234.616302555541</c:v>
                </c:pt>
                <c:pt idx="6">
                  <c:v>218.105076253052</c:v>
                </c:pt>
                <c:pt idx="7">
                  <c:v>225.7174649319178</c:v>
                </c:pt>
                <c:pt idx="8">
                  <c:v>7.663239777089989</c:v>
                </c:pt>
                <c:pt idx="9">
                  <c:v>192.5874465395191</c:v>
                </c:pt>
                <c:pt idx="10">
                  <c:v>166.1716971624504</c:v>
                </c:pt>
                <c:pt idx="11">
                  <c:v>230.9104877861048</c:v>
                </c:pt>
                <c:pt idx="12">
                  <c:v>49.44979576015766</c:v>
                </c:pt>
                <c:pt idx="13">
                  <c:v>172.7764349066246</c:v>
                </c:pt>
                <c:pt idx="14">
                  <c:v>228.2639515579431</c:v>
                </c:pt>
                <c:pt idx="15">
                  <c:v>234.1523962634794</c:v>
                </c:pt>
                <c:pt idx="16">
                  <c:v>227.025189348222</c:v>
                </c:pt>
                <c:pt idx="17">
                  <c:v>168.8157579305331</c:v>
                </c:pt>
                <c:pt idx="18">
                  <c:v>230.687693853578</c:v>
                </c:pt>
                <c:pt idx="19">
                  <c:v>246.4274121432633</c:v>
                </c:pt>
                <c:pt idx="20">
                  <c:v>225.3981078503584</c:v>
                </c:pt>
                <c:pt idx="21">
                  <c:v>235.5782461118982</c:v>
                </c:pt>
                <c:pt idx="22">
                  <c:v>216.3465662944024</c:v>
                </c:pt>
                <c:pt idx="23">
                  <c:v>170.35705136756</c:v>
                </c:pt>
                <c:pt idx="24">
                  <c:v>235.4037624748465</c:v>
                </c:pt>
                <c:pt idx="25">
                  <c:v>235.509954877126</c:v>
                </c:pt>
                <c:pt idx="26">
                  <c:v>38.28712115624992</c:v>
                </c:pt>
                <c:pt idx="27">
                  <c:v>173.7625675082348</c:v>
                </c:pt>
                <c:pt idx="28">
                  <c:v>163.7360107399525</c:v>
                </c:pt>
                <c:pt idx="29">
                  <c:v>231.939426093461</c:v>
                </c:pt>
                <c:pt idx="30">
                  <c:v>9.84940661159691</c:v>
                </c:pt>
                <c:pt idx="31">
                  <c:v>174.5407592837264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-1968017080"/>
        <c:axId val="1847509224"/>
      </c:barChart>
      <c:catAx>
        <c:axId val="-196801708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H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Machine</a:t>
                </a:r>
                <a:r>
                  <a:rPr lang="fr-CH" sz="2800" baseline="0" dirty="0" smtClean="0">
                    <a:solidFill>
                      <a:schemeClr val="tx2">
                        <a:lumMod val="10000"/>
                      </a:schemeClr>
                    </a:solidFill>
                  </a:rPr>
                  <a:t> ID 1 to 32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crossAx val="1847509224"/>
        <c:crossesAt val="0.5"/>
        <c:auto val="1"/>
        <c:lblAlgn val="ctr"/>
        <c:lblOffset val="100"/>
        <c:noMultiLvlLbl val="0"/>
      </c:catAx>
      <c:valAx>
        <c:axId val="1847509224"/>
        <c:scaling>
          <c:orientation val="minMax"/>
          <c:max val="25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Runtime (seconds)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680170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smtClean="0">
                <a:solidFill>
                  <a:schemeClr val="tx2">
                    <a:lumMod val="10000"/>
                  </a:schemeClr>
                </a:solidFill>
              </a:rPr>
              <a:t>BFS, 32 machines (2 x 6TB HDDs)</a:t>
            </a:r>
            <a:endParaRPr lang="en-US" sz="2800">
              <a:solidFill>
                <a:schemeClr val="tx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BFS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9.0</c:v>
                </c:pt>
                <c:pt idx="1">
                  <c:v>20.0</c:v>
                </c:pt>
                <c:pt idx="2">
                  <c:v>45.0</c:v>
                </c:pt>
                <c:pt idx="3">
                  <c:v>104.0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47433688"/>
        <c:axId val="1846795704"/>
      </c:barChart>
      <c:catAx>
        <c:axId val="1847433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RMAT</a:t>
                </a:r>
                <a:r>
                  <a:rPr lang="en-US" sz="2800" baseline="0" dirty="0" smtClean="0">
                    <a:solidFill>
                      <a:schemeClr val="tx2">
                        <a:lumMod val="10000"/>
                      </a:schemeClr>
                    </a:solidFill>
                  </a:rPr>
                  <a:t> Size in Trillion Edges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795704"/>
        <c:crosses val="autoZero"/>
        <c:auto val="1"/>
        <c:lblAlgn val="ctr"/>
        <c:lblOffset val="100"/>
        <c:noMultiLvlLbl val="0"/>
      </c:catAx>
      <c:valAx>
        <c:axId val="1846795704"/>
        <c:scaling>
          <c:orientation val="minMax"/>
          <c:max val="12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Runtime (hours)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74336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processing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BFS α=0</c:v>
                </c:pt>
                <c:pt idx="1">
                  <c:v>BFS α=0.8</c:v>
                </c:pt>
                <c:pt idx="2">
                  <c:v>BFS α=1.0</c:v>
                </c:pt>
                <c:pt idx="3">
                  <c:v>BFS α=1.2</c:v>
                </c:pt>
                <c:pt idx="4">
                  <c:v>BFS α=∞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1.171346356</c:v>
                </c:pt>
                <c:pt idx="1">
                  <c:v>0.942187663</c:v>
                </c:pt>
                <c:pt idx="2">
                  <c:v>0.879580861</c:v>
                </c:pt>
                <c:pt idx="3">
                  <c:v>0.959688966</c:v>
                </c:pt>
                <c:pt idx="4">
                  <c:v>1.097365472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 balancing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BFS α=0</c:v>
                </c:pt>
                <c:pt idx="1">
                  <c:v>BFS α=0.8</c:v>
                </c:pt>
                <c:pt idx="2">
                  <c:v>BFS α=1.0</c:v>
                </c:pt>
                <c:pt idx="3">
                  <c:v>BFS α=1.2</c:v>
                </c:pt>
                <c:pt idx="4">
                  <c:v>BFS α=∞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0.0</c:v>
                </c:pt>
                <c:pt idx="1">
                  <c:v>0.03537805</c:v>
                </c:pt>
                <c:pt idx="2">
                  <c:v>0.109708631</c:v>
                </c:pt>
                <c:pt idx="3">
                  <c:v>0.19162656</c:v>
                </c:pt>
                <c:pt idx="4">
                  <c:v>0.224666076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waiting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BFS α=0</c:v>
                </c:pt>
                <c:pt idx="1">
                  <c:v>BFS α=0.8</c:v>
                </c:pt>
                <c:pt idx="2">
                  <c:v>BFS α=1.0</c:v>
                </c:pt>
                <c:pt idx="3">
                  <c:v>BFS α=1.2</c:v>
                </c:pt>
                <c:pt idx="4">
                  <c:v>BFS α=∞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0.649912323</c:v>
                </c:pt>
                <c:pt idx="1">
                  <c:v>0.181663938</c:v>
                </c:pt>
                <c:pt idx="2">
                  <c:v>0.010710509</c:v>
                </c:pt>
                <c:pt idx="3">
                  <c:v>0.013357846</c:v>
                </c:pt>
                <c:pt idx="4">
                  <c:v>0.014339017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45941592"/>
        <c:axId val="-2040311432"/>
      </c:barChart>
      <c:catAx>
        <c:axId val="1845941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Bias towards work</a:t>
                </a:r>
                <a:r>
                  <a:rPr lang="en-US" sz="2800" baseline="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stealing (larger </a:t>
                </a:r>
                <a:r>
                  <a:rPr lang="el-GR" sz="2800" b="1" dirty="0" smtClean="0">
                    <a:solidFill>
                      <a:schemeClr val="tx1"/>
                    </a:solidFill>
                  </a:rPr>
                  <a:t>α</a:t>
                </a:r>
                <a:r>
                  <a:rPr lang="en-US" sz="28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b="1" i="0" u="none" strike="noStrike" baseline="0" dirty="0" smtClean="0">
                    <a:solidFill>
                      <a:schemeClr val="tx1"/>
                    </a:solidFill>
                    <a:effectLst/>
                  </a:rPr>
                  <a:t>⇒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more stealing)</a:t>
                </a:r>
                <a:endParaRPr lang="en-US" sz="2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0311432"/>
        <c:crossesAt val="0.5"/>
        <c:auto val="1"/>
        <c:lblAlgn val="ctr"/>
        <c:lblOffset val="100"/>
        <c:noMultiLvlLbl val="0"/>
      </c:catAx>
      <c:valAx>
        <c:axId val="-2040311432"/>
        <c:scaling>
          <c:orientation val="minMax"/>
          <c:max val="2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Average Normalized Runtime</a:t>
                </a:r>
                <a:endParaRPr lang="en-US" sz="2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59415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>
                <a:solidFill>
                  <a:schemeClr val="tx2">
                    <a:lumMod val="10000"/>
                  </a:schemeClr>
                </a:solidFill>
              </a:rPr>
              <a:t>BFS, SSD, graph size doubles with number of machines</a:t>
            </a:r>
            <a:endParaRPr lang="en-US" sz="2400" dirty="0">
              <a:solidFill>
                <a:schemeClr val="tx2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Chaos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1.0</c:v>
                </c:pt>
                <c:pt idx="1">
                  <c:v>0.984127196</c:v>
                </c:pt>
                <c:pt idx="2">
                  <c:v>1.005937524</c:v>
                </c:pt>
                <c:pt idx="3">
                  <c:v>0.999093078</c:v>
                </c:pt>
                <c:pt idx="4">
                  <c:v>1.262674022</c:v>
                </c:pt>
                <c:pt idx="5">
                  <c:v>1.482552246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Giraph out-of-core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1.0</c:v>
                </c:pt>
                <c:pt idx="1">
                  <c:v>9.6500340947835</c:v>
                </c:pt>
                <c:pt idx="2">
                  <c:v>11.86007091714968</c:v>
                </c:pt>
                <c:pt idx="3">
                  <c:v>15.68880600068189</c:v>
                </c:pt>
                <c:pt idx="4">
                  <c:v>41.86113331060348</c:v>
                </c:pt>
                <c:pt idx="5">
                  <c:v>125.5833999318104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6929416"/>
        <c:axId val="-2126940360"/>
      </c:barChart>
      <c:catAx>
        <c:axId val="-2126929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Machines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940360"/>
        <c:crossesAt val="0.5"/>
        <c:auto val="1"/>
        <c:lblAlgn val="ctr"/>
        <c:lblOffset val="100"/>
        <c:noMultiLvlLbl val="0"/>
      </c:catAx>
      <c:valAx>
        <c:axId val="-2126940360"/>
        <c:scaling>
          <c:logBase val="2.0"/>
          <c:orientation val="minMax"/>
          <c:max val="128.0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2">
                        <a:lumMod val="10000"/>
                      </a:schemeClr>
                    </a:solidFill>
                  </a:rPr>
                  <a:t>Normalized Runtime</a:t>
                </a:r>
                <a:endParaRPr lang="en-US" sz="2800" dirty="0">
                  <a:solidFill>
                    <a:schemeClr val="tx2">
                      <a:lumMod val="10000"/>
                    </a:scheme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9294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0506-CBA2-2446-A920-8C7F6384BDEE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65D85-3853-004B-A44C-9E7361D3A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1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Thanks! Good morning! It is my pleasure</a:t>
            </a:r>
            <a:r>
              <a:rPr lang="en-US" baseline="0" dirty="0" smtClean="0"/>
              <a:t> to present to you today the culmination of about 2 years of hard work in collaboration with </a:t>
            </a:r>
            <a:r>
              <a:rPr lang="en-US" baseline="0" dirty="0" err="1" smtClean="0"/>
              <a:t>Amitabha</a:t>
            </a:r>
            <a:r>
              <a:rPr lang="en-US" baseline="0" dirty="0" smtClean="0"/>
              <a:t> Roy,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Gather: for all incoming edges = for all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4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Partition (V’, E’) of graph (V, E) such that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V’ fits in memory of the machine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E’ has all outgoing edges from V’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E’ contains all edges whose source</a:t>
            </a:r>
            <a:r>
              <a:rPr lang="en-US" baseline="0" dirty="0" smtClean="0">
                <a:solidFill>
                  <a:schemeClr val="tx1"/>
                </a:solidFill>
              </a:rPr>
              <a:t> vertex originates in V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87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13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1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that this is the first part of scatter and we’re not discussing writing updates and reading them back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65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distribute the graph?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03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33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Especially if the graph has a power-law degree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11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(This is similar to RAID with two big differences: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 do not keep any metadata about where each stripe is.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have no concept of reading stripes sequentially.)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41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for scatter. Gather is similar.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6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talk is about graphs, which are useful in a variety of domains, from … to …</a:t>
            </a:r>
          </a:p>
          <a:p>
            <a:r>
              <a:rPr lang="en-US" baseline="0" dirty="0" smtClean="0"/>
              <a:t>The size of these graphs is ever growing.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0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this to</a:t>
            </a:r>
            <a:r>
              <a:rPr lang="en-US" baseline="0" dirty="0" smtClean="0"/>
              <a:t> maintain high disk utilization. More details in the paper.</a:t>
            </a:r>
            <a:endParaRPr lang="en-US" dirty="0" smtClean="0"/>
          </a:p>
          <a:p>
            <a:r>
              <a:rPr lang="en-US" dirty="0" smtClean="0"/>
              <a:t>Exploit power of choices</a:t>
            </a:r>
          </a:p>
          <a:p>
            <a:r>
              <a:rPr lang="en-US" dirty="0" err="1" smtClean="0"/>
              <a:t>Mitzenmacher</a:t>
            </a:r>
            <a:r>
              <a:rPr lang="en-US" dirty="0" smtClean="0"/>
              <a:t> &amp; Sparrow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6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hope I convinced you that Chaos achieves … through a kind of “flat” storage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2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74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 nutshell,</a:t>
            </a:r>
            <a:r>
              <a:rPr lang="en-US" baseline="0" dirty="0" smtClean="0"/>
              <a:t> the heuristic to decide whether to steal or not is to estimate the overhead and say no if it’s too high.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39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40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68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hope I convinced</a:t>
            </a:r>
            <a:r>
              <a:rPr lang="en-US" baseline="0" dirty="0" smtClean="0"/>
              <a:t> you that Chaos achieves … through work stealing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95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</a:t>
            </a:r>
            <a:r>
              <a:rPr lang="en-US" baseline="0" dirty="0" smtClean="0"/>
              <a:t> should now have a feel for how these 4 principles interact together in synergy to help us build Chaos.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88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work – Common</a:t>
            </a:r>
            <a:r>
              <a:rPr lang="en-US" baseline="0" dirty="0" smtClean="0"/>
              <a:t> wisdom is to partition for locality and load balance =&gt; Expensive preprocessing.</a:t>
            </a:r>
          </a:p>
          <a:p>
            <a:r>
              <a:rPr lang="en-US" baseline="0" dirty="0" smtClean="0"/>
              <a:t>We dubbed this approach “Order” and we oppose it to “Chaos”.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63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don’t </a:t>
            </a:r>
            <a:r>
              <a:rPr lang="en-US" dirty="0" err="1" smtClean="0"/>
              <a:t>wanna</a:t>
            </a:r>
            <a:r>
              <a:rPr lang="en-US" dirty="0" smtClean="0"/>
              <a:t> sort. We don’t </a:t>
            </a:r>
            <a:r>
              <a:rPr lang="en-US" dirty="0" err="1" smtClean="0"/>
              <a:t>wanna</a:t>
            </a:r>
            <a:r>
              <a:rPr lang="en-US" dirty="0" smtClean="0"/>
              <a:t> do any complex pre-preprocessing. We just </a:t>
            </a:r>
            <a:r>
              <a:rPr lang="en-US" dirty="0" err="1" smtClean="0"/>
              <a:t>wanna</a:t>
            </a:r>
            <a:r>
              <a:rPr lang="en-US" dirty="0" smtClean="0"/>
              <a:t> get the</a:t>
            </a:r>
            <a:r>
              <a:rPr lang="en-US" baseline="0" dirty="0" smtClean="0"/>
              <a:t> raw data and start computing with it right away.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big you may ask? Well, Facebook says we should build systems to process at least a trillion edges (which is what they did with </a:t>
            </a:r>
            <a:r>
              <a:rPr lang="en-US" baseline="0" dirty="0" err="1" smtClean="0"/>
              <a:t>Giraph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50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Wall-clock times from raw edge list on disk to final vertex</a:t>
            </a:r>
            <a:r>
              <a:rPr lang="en-US" baseline="0" dirty="0" smtClean="0"/>
              <a:t>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07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selected a relevant subset of</a:t>
            </a:r>
            <a:r>
              <a:rPr lang="en-US" baseline="0" dirty="0" smtClean="0"/>
              <a:t> 10 algorithms for the evaluation.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67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of the results I will show later on are normalized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 want to show you some absolute runtimes to give you a feel that Chaos is in the right ballpark by comparing it to various out-of-core graph processing systems. Its single machine runtime is similar to that of X-Stream and because it’s a system designed with disks in mind, it’s actually a lot faster than the out-of-core </a:t>
            </a:r>
            <a:r>
              <a:rPr lang="en-US" baseline="0" dirty="0" err="1" smtClean="0"/>
              <a:t>Giraph</a:t>
            </a:r>
            <a:r>
              <a:rPr lang="en-US" baseline="0" dirty="0" smtClean="0"/>
              <a:t> extension.</a:t>
            </a:r>
          </a:p>
          <a:p>
            <a:r>
              <a:rPr lang="en-US" baseline="0" dirty="0" smtClean="0"/>
              <a:t>Let’s now jump into the detailed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4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one machine</a:t>
            </a:r>
            <a:r>
              <a:rPr lang="en-US" baseline="0" dirty="0" smtClean="0"/>
              <a:t> and a given input size, at every step...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27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the input size. Start with one machine and double each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03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03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bandwidth increases proportionally to the number of machines</a:t>
            </a:r>
            <a:r>
              <a:rPr lang="en-US" baseline="0" dirty="0" smtClean="0"/>
              <a:t> or disks in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98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work stealing, you can clearly see that some machines have a lot more</a:t>
            </a:r>
            <a:r>
              <a:rPr lang="en-US" baseline="0" dirty="0" smtClean="0"/>
              <a:t> work than others. That means the faster machines would have to wait on the slower machines. This is bad. We want to somehow flatten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02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 is what happens with work stealing. The extra work on</a:t>
            </a:r>
            <a:r>
              <a:rPr lang="en-US" baseline="0" dirty="0" smtClean="0"/>
              <a:t> the few very loaded machines is picked up by the less loaded machines and is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spread out nicely across all machines. You can see that all the machines now finish roughly at the same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77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 is what happens with work stealing. The extra work on</a:t>
            </a:r>
            <a:r>
              <a:rPr lang="en-US" baseline="0" dirty="0" smtClean="0"/>
              <a:t> the few very loaded machines is picked up by the less loaded machines and is 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spread out nicely across all machines. You can see that all the machines now finish roughly at the same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Chaos is the first efficient scale-out graph processing system from storage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Chaos is a capacity play with reasonable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37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ranking with almost 200 contenders. We sort the benchmark by capacity, but</a:t>
            </a:r>
            <a:r>
              <a:rPr lang="en-US" baseline="0" dirty="0" smtClean="0"/>
              <a:t> it can also be sorted by execution speed.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03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Caution: We make no claim about how fast we can process the input compared to others! Clearly, they are</a:t>
            </a:r>
            <a:r>
              <a:rPr lang="en-US" baseline="0" dirty="0" smtClean="0"/>
              <a:t> much faster…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49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described</a:t>
            </a:r>
            <a:r>
              <a:rPr lang="en-US" baseline="0" dirty="0" smtClean="0"/>
              <a:t> the 4 key design principles in Chaos: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hopefully I’ve given you a feel for how these interact together and how randomization ties everything together nicely.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90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the interface of a single machine is the bottleneck, you can add more NICs.</a:t>
            </a:r>
          </a:p>
          <a:p>
            <a:r>
              <a:rPr lang="en-US" baseline="0" dirty="0" smtClean="0"/>
              <a:t>If full bisection bandwidth is not possible, you can get it (up to datacenter scale) by building a CLOS network. FDS storage paper and VL2 </a:t>
            </a:r>
            <a:r>
              <a:rPr lang="en-US" baseline="0" smtClean="0"/>
              <a:t>showed that.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approaches throw resources at the</a:t>
            </a:r>
            <a:r>
              <a:rPr lang="en-US" baseline="0" dirty="0" smtClean="0"/>
              <a:t>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Chaos trades speed for cost. We</a:t>
            </a:r>
            <a:r>
              <a:rPr lang="en-US" baseline="0" dirty="0" smtClean="0"/>
              <a:t> don’t actually try to compete with these alternatives on execution time, but we rival them on capacity and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5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Chaos relies on 4 main ingredients which work in synergy.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 principles are not new, but their use in the context of graph</a:t>
            </a:r>
            <a:r>
              <a:rPr lang="en-US" baseline="0" dirty="0" smtClean="0"/>
              <a:t> processing is. In fact, this is what makes Chaos so effective.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Randomization permeates the whole design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1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Gather: for all incoming edges = for all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D85-3853-004B-A44C-9E7361D3A1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18" name="Shape 18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21" name="Shape 21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 b="0" i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 b="0" i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4" name="Shape 24"/>
          <p:cNvSpPr/>
          <p:nvPr/>
        </p:nvSpPr>
        <p:spPr>
          <a:xfrm>
            <a:off x="292100" y="2540000"/>
            <a:ext cx="11544300" cy="2349500"/>
          </a:xfrm>
          <a:prstGeom prst="line">
            <a:avLst/>
          </a:prstGeom>
          <a:gradFill>
            <a:gsLst>
              <a:gs pos="44851">
                <a:srgbClr val="000000">
                  <a:alpha val="6000"/>
                </a:srgbClr>
              </a:gs>
              <a:gs pos="49857">
                <a:srgbClr val="000000">
                  <a:alpha val="3000"/>
                </a:srgbClr>
              </a:gs>
              <a:gs pos="64410">
                <a:srgbClr val="000000">
                  <a:alpha val="0"/>
                </a:srgbClr>
              </a:gs>
            </a:gsLst>
            <a:lin ang="17340000"/>
          </a:gradFill>
          <a:ln w="12700">
            <a:miter lim="400000"/>
          </a:ln>
          <a:effectLst>
            <a:outerShdw blurRad="12700" dist="25400" dir="8160000" rotWithShape="0">
              <a:srgbClr val="FFFFFF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buClrTx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1104900" y="4762500"/>
            <a:ext cx="10795000" cy="127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  <a:effectLst>
            <a:outerShdw blurRad="12700" dist="127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>
              <a:buClrTx/>
            </a:pPr>
            <a:endParaRPr/>
          </a:p>
        </p:txBody>
      </p:sp>
      <p:grpSp>
        <p:nvGrpSpPr>
          <p:cNvPr id="29" name="Group 29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26" name="Shape 26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04900" y="889000"/>
            <a:ext cx="10795000" cy="3683000"/>
          </a:xfrm>
          <a:prstGeom prst="rect">
            <a:avLst/>
          </a:prstGeom>
        </p:spPr>
        <p:txBody>
          <a:bodyPr anchor="b"/>
          <a:lstStyle>
            <a:lvl1pPr>
              <a:defRPr sz="11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11000" smtClean="0">
                <a:solidFill>
                  <a:srgbClr val="1490CB"/>
                </a:solidFill>
              </a:rPr>
              <a:t>Click to edit Master title style</a:t>
            </a:r>
            <a:endParaRPr sz="11000">
              <a:solidFill>
                <a:srgbClr val="1490CB"/>
              </a:solidFill>
            </a:endParaRPr>
          </a:p>
        </p:txBody>
      </p:sp>
      <p:sp>
        <p:nvSpPr>
          <p:cNvPr id="31" name="Shape 31"/>
          <p:cNvSpPr>
            <a:spLocks noGrp="1"/>
          </p:cNvSpPr>
          <p:nvPr>
            <p:ph type="body" idx="1" hasCustomPrompt="1"/>
          </p:nvPr>
        </p:nvSpPr>
        <p:spPr>
          <a:xfrm>
            <a:off x="1104900" y="5080000"/>
            <a:ext cx="10795000" cy="3683000"/>
          </a:xfrm>
          <a:prstGeom prst="rect">
            <a:avLst/>
          </a:prstGeom>
        </p:spPr>
        <p:txBody>
          <a:bodyPr lIns="63500" tIns="63500" rIns="63500" bIns="63500" anchor="t"/>
          <a:lstStyle>
            <a:lvl1pPr marL="0" indent="0">
              <a:buClr>
                <a:srgbClr val="007ABB"/>
              </a:buClr>
              <a:buSzTx/>
              <a:buNone/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 marL="0" indent="0">
              <a:buClr>
                <a:srgbClr val="007ABB"/>
              </a:buClr>
              <a:buSzTx/>
              <a:buNone/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2pPr>
            <a:lvl3pPr marL="0" indent="0">
              <a:buClr>
                <a:srgbClr val="007ABB"/>
              </a:buClr>
              <a:buSzTx/>
              <a:buNone/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3pPr>
            <a:lvl4pPr marL="0" indent="0">
              <a:buClr>
                <a:srgbClr val="007ABB"/>
              </a:buClr>
              <a:buSzTx/>
              <a:buNone/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4pPr>
            <a:lvl5pPr marL="0" indent="0">
              <a:buClr>
                <a:srgbClr val="007ABB"/>
              </a:buClr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1818C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1818C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1818C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1818C"/>
                </a:solidFill>
              </a:rPr>
              <a:t>Body Level Four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 - 2 Column &amp; Title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6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124" name="Shape 124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127" name="Shape 127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130" name="Shape 130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34" name="Shape 134"/>
          <p:cNvSpPr/>
          <p:nvPr/>
        </p:nvSpPr>
        <p:spPr>
          <a:xfrm>
            <a:off x="1104900" y="7048500"/>
            <a:ext cx="10795000" cy="127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  <a:effectLst>
            <a:outerShdw blurRad="12700" dist="127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>
              <a:buClrTx/>
            </a:pPr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1104900" y="7239000"/>
            <a:ext cx="10795000" cy="127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104900" y="1016000"/>
            <a:ext cx="10795000" cy="5842000"/>
          </a:xfrm>
          <a:prstGeom prst="rect">
            <a:avLst/>
          </a:prstGeom>
        </p:spPr>
        <p:txBody>
          <a:bodyPr numCol="2" spcCol="539750"/>
          <a:lstStyle>
            <a:lvl1pPr>
              <a:buClr>
                <a:srgbClr val="1490CB"/>
              </a:buClr>
              <a:defRPr>
                <a:solidFill>
                  <a:schemeClr val="bg2"/>
                </a:solidFill>
              </a:defRPr>
            </a:lvl1pPr>
            <a:lvl2pPr>
              <a:buClr>
                <a:srgbClr val="1490CB"/>
              </a:buClr>
              <a:defRPr>
                <a:solidFill>
                  <a:schemeClr val="bg2"/>
                </a:solidFill>
              </a:defRPr>
            </a:lvl2pPr>
            <a:lvl3pPr>
              <a:buClr>
                <a:srgbClr val="1490CB"/>
              </a:buClr>
              <a:defRPr>
                <a:solidFill>
                  <a:schemeClr val="bg2"/>
                </a:solidFill>
              </a:defRPr>
            </a:lvl3pPr>
            <a:lvl4pPr>
              <a:buClr>
                <a:srgbClr val="1490CB"/>
              </a:buClr>
              <a:defRPr>
                <a:solidFill>
                  <a:schemeClr val="bg2"/>
                </a:solidFill>
              </a:defRPr>
            </a:lvl4pPr>
            <a:lvl5pPr>
              <a:buClr>
                <a:srgbClr val="1490CB"/>
              </a:buClr>
              <a:defRPr>
                <a:solidFill>
                  <a:schemeClr val="bg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</a:t>
            </a:r>
            <a:r>
              <a:rPr lang="fr-CH" sz="3000" dirty="0" err="1" smtClean="0">
                <a:solidFill>
                  <a:srgbClr val="71818C"/>
                </a:solidFill>
              </a:rPr>
              <a:t>edit</a:t>
            </a:r>
            <a:r>
              <a:rPr lang="fr-CH" sz="3000" dirty="0" smtClean="0">
                <a:solidFill>
                  <a:srgbClr val="71818C"/>
                </a:solidFill>
              </a:rPr>
              <a:t> Master </a:t>
            </a:r>
            <a:r>
              <a:rPr lang="fr-CH" sz="3000" dirty="0" err="1" smtClean="0">
                <a:solidFill>
                  <a:srgbClr val="71818C"/>
                </a:solidFill>
              </a:rPr>
              <a:t>text</a:t>
            </a:r>
            <a:r>
              <a:rPr lang="fr-CH" sz="3000" dirty="0" smtClean="0">
                <a:solidFill>
                  <a:srgbClr val="71818C"/>
                </a:solidFill>
              </a:rPr>
              <a:t>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dirty="0" smtClean="0">
                <a:solidFill>
                  <a:srgbClr val="71818C"/>
                </a:solidFill>
              </a:rPr>
              <a:t>Second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lang="fr-CH" sz="3000" dirty="0" smtClean="0">
              <a:solidFill>
                <a:srgbClr val="71818C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dirty="0" err="1" smtClean="0">
                <a:solidFill>
                  <a:srgbClr val="71818C"/>
                </a:solidFill>
              </a:rPr>
              <a:t>Third</a:t>
            </a:r>
            <a:r>
              <a:rPr lang="fr-CH" sz="3000" dirty="0" smtClean="0">
                <a:solidFill>
                  <a:srgbClr val="71818C"/>
                </a:solidFill>
              </a:rPr>
              <a:t>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lang="fr-CH" sz="3000" dirty="0" smtClean="0">
              <a:solidFill>
                <a:srgbClr val="71818C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dirty="0" err="1" smtClean="0">
                <a:solidFill>
                  <a:srgbClr val="71818C"/>
                </a:solidFill>
              </a:rPr>
              <a:t>Fourth</a:t>
            </a:r>
            <a:r>
              <a:rPr lang="fr-CH" sz="3000" dirty="0" smtClean="0">
                <a:solidFill>
                  <a:srgbClr val="71818C"/>
                </a:solidFill>
              </a:rPr>
              <a:t>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lang="fr-CH" sz="3000" dirty="0" smtClean="0">
              <a:solidFill>
                <a:srgbClr val="71818C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dirty="0" err="1" smtClean="0">
                <a:solidFill>
                  <a:srgbClr val="71818C"/>
                </a:solidFill>
              </a:rPr>
              <a:t>Fifth</a:t>
            </a:r>
            <a:r>
              <a:rPr lang="fr-CH" sz="3000" dirty="0" smtClean="0">
                <a:solidFill>
                  <a:srgbClr val="71818C"/>
                </a:solidFill>
              </a:rPr>
              <a:t>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sz="3000" dirty="0">
              <a:solidFill>
                <a:srgbClr val="71818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ndscape Photo, 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1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139" name="Shape 139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142" name="Shape 142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145" name="Shape 145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1104900" y="6604000"/>
            <a:ext cx="10795000" cy="1270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150" name="Shape 150"/>
          <p:cNvSpPr>
            <a:spLocks noGrp="1"/>
          </p:cNvSpPr>
          <p:nvPr>
            <p:ph type="body" idx="1" hasCustomPrompt="1"/>
          </p:nvPr>
        </p:nvSpPr>
        <p:spPr>
          <a:xfrm>
            <a:off x="1104900" y="7874000"/>
            <a:ext cx="10795000" cy="762000"/>
          </a:xfrm>
          <a:prstGeom prst="rect">
            <a:avLst/>
          </a:prstGeom>
        </p:spPr>
        <p:txBody>
          <a:bodyPr anchor="t"/>
          <a:lstStyle>
            <a:lvl1pPr marL="0" indent="0" algn="ctr">
              <a:buClr>
                <a:srgbClr val="007ABB"/>
              </a:buClr>
              <a:buSzTx/>
              <a:buNone/>
            </a:lvl1pPr>
            <a:lvl2pPr marL="0" indent="0" algn="ctr">
              <a:buClr>
                <a:srgbClr val="007ABB"/>
              </a:buClr>
              <a:buSzTx/>
              <a:buNone/>
            </a:lvl2pPr>
            <a:lvl3pPr marL="0" indent="0" algn="ctr">
              <a:buClr>
                <a:srgbClr val="007ABB"/>
              </a:buClr>
              <a:buSzTx/>
              <a:buNone/>
            </a:lvl3pPr>
            <a:lvl4pPr marL="0" indent="0" algn="ctr">
              <a:buClr>
                <a:srgbClr val="007ABB"/>
              </a:buClr>
              <a:buSzTx/>
              <a:buNone/>
            </a:lvl4pPr>
            <a:lvl5pPr marL="0" indent="0" algn="ctr">
              <a:buClr>
                <a:srgbClr val="007ABB"/>
              </a:buClr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1818C"/>
                </a:solidFill>
              </a:rPr>
              <a:t>Body Level One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19645" y="1044498"/>
            <a:ext cx="8569962" cy="4925761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/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Photos, Ti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5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153" name="Shape 153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156" name="Shape 156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159" name="Shape 159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1104900" y="6604000"/>
            <a:ext cx="10795000" cy="1270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164" name="Shape 164"/>
          <p:cNvSpPr>
            <a:spLocks noGrp="1"/>
          </p:cNvSpPr>
          <p:nvPr>
            <p:ph type="body" idx="1" hasCustomPrompt="1"/>
          </p:nvPr>
        </p:nvSpPr>
        <p:spPr>
          <a:xfrm>
            <a:off x="1104900" y="7874000"/>
            <a:ext cx="10795000" cy="762000"/>
          </a:xfrm>
          <a:prstGeom prst="rect">
            <a:avLst/>
          </a:prstGeom>
        </p:spPr>
        <p:txBody>
          <a:bodyPr anchor="t"/>
          <a:lstStyle>
            <a:lvl1pPr marL="0" indent="0" algn="ctr">
              <a:buClr>
                <a:srgbClr val="007ABB"/>
              </a:buClr>
              <a:buSzTx/>
              <a:buNone/>
            </a:lvl1pPr>
            <a:lvl2pPr marL="0" indent="0" algn="ctr">
              <a:buClr>
                <a:srgbClr val="007ABB"/>
              </a:buClr>
              <a:buSzTx/>
              <a:buNone/>
            </a:lvl2pPr>
            <a:lvl3pPr marL="0" indent="0" algn="ctr">
              <a:buClr>
                <a:srgbClr val="007ABB"/>
              </a:buClr>
              <a:buSzTx/>
              <a:buNone/>
            </a:lvl3pPr>
            <a:lvl4pPr marL="0" indent="0" algn="ctr">
              <a:buClr>
                <a:srgbClr val="007ABB"/>
              </a:buClr>
              <a:buSzTx/>
              <a:buNone/>
            </a:lvl4pPr>
            <a:lvl5pPr marL="0" indent="0" algn="ctr">
              <a:buClr>
                <a:srgbClr val="007ABB"/>
              </a:buClr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1818C"/>
                </a:solidFill>
              </a:rPr>
              <a:t>Body Level One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934770" y="1115712"/>
            <a:ext cx="4332461" cy="4925761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704501" y="1115712"/>
            <a:ext cx="4332461" cy="4925761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Top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9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167" name="Shape 167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170" name="Shape 170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173" name="Shape 173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19645" y="2753675"/>
            <a:ext cx="8569962" cy="4925761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/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Top &amp;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82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180" name="Shape 180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183" name="Shape 183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186" name="Shape 186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934770" y="2682458"/>
            <a:ext cx="4332461" cy="4925761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704501" y="2682458"/>
            <a:ext cx="4332461" cy="4925761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5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193" name="Shape 193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199" name="Shape 199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1104900" y="1016000"/>
            <a:ext cx="5130800" cy="2540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xfrm>
            <a:off x="1104900" y="3810000"/>
            <a:ext cx="5130800" cy="4451746"/>
          </a:xfrm>
          <a:prstGeom prst="rect">
            <a:avLst/>
          </a:prstGeom>
        </p:spPr>
        <p:txBody>
          <a:bodyPr anchor="t"/>
          <a:lstStyle>
            <a:lvl1pPr>
              <a:buClr>
                <a:srgbClr val="1490CB"/>
              </a:buClr>
            </a:lvl1pPr>
            <a:lvl2pPr>
              <a:buClr>
                <a:srgbClr val="1490CB"/>
              </a:buClr>
            </a:lvl2pPr>
            <a:lvl3pPr>
              <a:buClr>
                <a:srgbClr val="1490CB"/>
              </a:buClr>
            </a:lvl3pPr>
            <a:lvl4pPr>
              <a:buClr>
                <a:srgbClr val="1490CB"/>
              </a:buClr>
            </a:lvl4pPr>
            <a:lvl5pPr>
              <a:buClr>
                <a:srgbClr val="1490CB"/>
              </a:buCl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Fifth level</a:t>
            </a:r>
            <a:endParaRPr sz="3000">
              <a:solidFill>
                <a:srgbClr val="71818C"/>
              </a:solidFill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70803" y="1032629"/>
            <a:ext cx="5020910" cy="7229117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, 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209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207" name="Shape 207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210" name="Shape 210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213" name="Shape 213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6769100" y="1016000"/>
            <a:ext cx="5130800" cy="2540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6769100" y="3809999"/>
            <a:ext cx="5130800" cy="4435117"/>
          </a:xfrm>
          <a:prstGeom prst="rect">
            <a:avLst/>
          </a:prstGeom>
        </p:spPr>
        <p:txBody>
          <a:bodyPr anchor="t"/>
          <a:lstStyle>
            <a:lvl1pPr>
              <a:buClr>
                <a:srgbClr val="1490CB"/>
              </a:buClr>
            </a:lvl1pPr>
            <a:lvl2pPr>
              <a:buClr>
                <a:srgbClr val="1490CB"/>
              </a:buClr>
            </a:lvl2pPr>
            <a:lvl3pPr>
              <a:buClr>
                <a:srgbClr val="1490CB"/>
              </a:buClr>
            </a:lvl3pPr>
            <a:lvl4pPr>
              <a:buClr>
                <a:srgbClr val="1490CB"/>
              </a:buClr>
            </a:lvl4pPr>
            <a:lvl5pPr>
              <a:buClr>
                <a:srgbClr val="1490CB"/>
              </a:buCl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Fifth level</a:t>
            </a:r>
            <a:endParaRPr sz="3000">
              <a:solidFill>
                <a:srgbClr val="71818C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3803" y="1016000"/>
            <a:ext cx="5020910" cy="7229117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, 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3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221" name="Shape 221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224" name="Shape 224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227" name="Shape 227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1104900" y="5334000"/>
            <a:ext cx="5130800" cy="292774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1104900" y="1016000"/>
            <a:ext cx="5130800" cy="4064000"/>
          </a:xfrm>
          <a:prstGeom prst="rect">
            <a:avLst/>
          </a:prstGeom>
        </p:spPr>
        <p:txBody>
          <a:bodyPr anchor="b"/>
          <a:lstStyle>
            <a:lvl1pPr>
              <a:buClr>
                <a:srgbClr val="1490CB"/>
              </a:buClr>
            </a:lvl1pPr>
            <a:lvl2pPr>
              <a:buClr>
                <a:srgbClr val="1490CB"/>
              </a:buClr>
            </a:lvl2pPr>
            <a:lvl3pPr>
              <a:buClr>
                <a:srgbClr val="1490CB"/>
              </a:buClr>
            </a:lvl3pPr>
            <a:lvl4pPr>
              <a:buClr>
                <a:srgbClr val="1490CB"/>
              </a:buClr>
            </a:lvl4pPr>
            <a:lvl5pPr>
              <a:buClr>
                <a:srgbClr val="1490CB"/>
              </a:buCl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Fifth level</a:t>
            </a:r>
            <a:endParaRPr sz="3000">
              <a:solidFill>
                <a:srgbClr val="71818C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70803" y="1032629"/>
            <a:ext cx="5020910" cy="7229117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, Bullet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7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235" name="Shape 235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238" name="Shape 238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241" name="Shape 241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6769100" y="5333999"/>
            <a:ext cx="5130800" cy="291111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6769100" y="1016000"/>
            <a:ext cx="5130800" cy="4064000"/>
          </a:xfrm>
          <a:prstGeom prst="rect">
            <a:avLst/>
          </a:prstGeom>
        </p:spPr>
        <p:txBody>
          <a:bodyPr anchor="b"/>
          <a:lstStyle>
            <a:lvl1pPr>
              <a:buClr>
                <a:srgbClr val="1490CB"/>
              </a:buClr>
            </a:lvl1pPr>
            <a:lvl2pPr>
              <a:buClr>
                <a:srgbClr val="1490CB"/>
              </a:buClr>
            </a:lvl2pPr>
            <a:lvl3pPr>
              <a:buClr>
                <a:srgbClr val="1490CB"/>
              </a:buClr>
            </a:lvl3pPr>
            <a:lvl4pPr>
              <a:buClr>
                <a:srgbClr val="1490CB"/>
              </a:buClr>
            </a:lvl4pPr>
            <a:lvl5pPr>
              <a:buClr>
                <a:srgbClr val="1490CB"/>
              </a:buCl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Fifth level</a:t>
            </a:r>
            <a:endParaRPr sz="3000">
              <a:solidFill>
                <a:srgbClr val="71818C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3803" y="1016000"/>
            <a:ext cx="5020910" cy="7229117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1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249" name="Shape 249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252" name="Shape 252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255" name="Shape 255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1104900" y="762000"/>
            <a:ext cx="5130800" cy="7620000"/>
          </a:xfrm>
          <a:prstGeom prst="rect">
            <a:avLst/>
          </a:prstGeom>
        </p:spPr>
        <p:txBody>
          <a:bodyPr/>
          <a:lstStyle>
            <a:lvl1pPr>
              <a:buClr>
                <a:srgbClr val="1490CB"/>
              </a:buClr>
            </a:lvl1pPr>
            <a:lvl2pPr>
              <a:buClr>
                <a:srgbClr val="1490CB"/>
              </a:buClr>
            </a:lvl2pPr>
            <a:lvl3pPr>
              <a:buClr>
                <a:srgbClr val="1490CB"/>
              </a:buClr>
            </a:lvl3pPr>
            <a:lvl4pPr>
              <a:buClr>
                <a:srgbClr val="1490CB"/>
              </a:buClr>
            </a:lvl4pPr>
            <a:lvl5pPr>
              <a:buClr>
                <a:srgbClr val="1490CB"/>
              </a:buCl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Fifth level</a:t>
            </a:r>
            <a:endParaRPr sz="3000">
              <a:solidFill>
                <a:srgbClr val="71818C"/>
              </a:solidFill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70803" y="762000"/>
            <a:ext cx="5020910" cy="7619999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dirty="0" smtClean="0">
                <a:solidFill>
                  <a:srgbClr val="1490CB"/>
                </a:solidFill>
              </a:rPr>
              <a:t>Click to </a:t>
            </a:r>
            <a:r>
              <a:rPr lang="fr-CH" sz="7000" dirty="0" err="1" smtClean="0">
                <a:solidFill>
                  <a:srgbClr val="1490CB"/>
                </a:solidFill>
              </a:rPr>
              <a:t>edit</a:t>
            </a:r>
            <a:r>
              <a:rPr lang="fr-CH" sz="7000" dirty="0" smtClean="0">
                <a:solidFill>
                  <a:srgbClr val="1490CB"/>
                </a:solidFill>
              </a:rPr>
              <a:t> Master </a:t>
            </a:r>
            <a:r>
              <a:rPr lang="fr-CH" sz="7000" dirty="0" err="1" smtClean="0">
                <a:solidFill>
                  <a:srgbClr val="1490CB"/>
                </a:solidFill>
              </a:rPr>
              <a:t>title</a:t>
            </a:r>
            <a:r>
              <a:rPr lang="fr-CH" sz="7000" dirty="0" smtClean="0">
                <a:solidFill>
                  <a:srgbClr val="1490CB"/>
                </a:solidFill>
              </a:rPr>
              <a:t> style</a:t>
            </a:r>
            <a:endParaRPr sz="7000" dirty="0">
              <a:solidFill>
                <a:srgbClr val="1490CB"/>
              </a:solidFill>
            </a:endParaRP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2pPr>
            <a:lvl3pP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3pPr>
            <a:lvl4pP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4pPr>
            <a:lvl5pP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dirty="0" smtClean="0">
                <a:solidFill>
                  <a:srgbClr val="71818C"/>
                </a:solidFill>
              </a:rPr>
              <a:t>Click to </a:t>
            </a:r>
            <a:r>
              <a:rPr lang="fr-CH" sz="3000" dirty="0" err="1" smtClean="0">
                <a:solidFill>
                  <a:srgbClr val="71818C"/>
                </a:solidFill>
              </a:rPr>
              <a:t>edit</a:t>
            </a:r>
            <a:r>
              <a:rPr lang="fr-CH" sz="3000" dirty="0" smtClean="0">
                <a:solidFill>
                  <a:srgbClr val="71818C"/>
                </a:solidFill>
              </a:rPr>
              <a:t> Master </a:t>
            </a:r>
            <a:r>
              <a:rPr lang="fr-CH" sz="3000" dirty="0" err="1" smtClean="0">
                <a:solidFill>
                  <a:srgbClr val="71818C"/>
                </a:solidFill>
              </a:rPr>
              <a:t>text</a:t>
            </a:r>
            <a:r>
              <a:rPr lang="fr-CH" sz="3000" dirty="0" smtClean="0">
                <a:solidFill>
                  <a:srgbClr val="71818C"/>
                </a:solidFill>
              </a:rPr>
              <a:t>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dirty="0" smtClean="0">
                <a:solidFill>
                  <a:srgbClr val="71818C"/>
                </a:solidFill>
              </a:rPr>
              <a:t>Second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lang="fr-CH" sz="3000" dirty="0" smtClean="0">
              <a:solidFill>
                <a:srgbClr val="71818C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dirty="0" err="1" smtClean="0">
                <a:solidFill>
                  <a:srgbClr val="71818C"/>
                </a:solidFill>
              </a:rPr>
              <a:t>Third</a:t>
            </a:r>
            <a:r>
              <a:rPr lang="fr-CH" sz="3000" dirty="0" smtClean="0">
                <a:solidFill>
                  <a:srgbClr val="71818C"/>
                </a:solidFill>
              </a:rPr>
              <a:t>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lang="fr-CH" sz="3000" dirty="0" smtClean="0">
              <a:solidFill>
                <a:srgbClr val="71818C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dirty="0" err="1" smtClean="0">
                <a:solidFill>
                  <a:srgbClr val="71818C"/>
                </a:solidFill>
              </a:rPr>
              <a:t>Fourth</a:t>
            </a:r>
            <a:r>
              <a:rPr lang="fr-CH" sz="3000" dirty="0" smtClean="0">
                <a:solidFill>
                  <a:srgbClr val="71818C"/>
                </a:solidFill>
              </a:rPr>
              <a:t>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lang="fr-CH" sz="3000" dirty="0" smtClean="0">
              <a:solidFill>
                <a:srgbClr val="71818C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dirty="0" err="1" smtClean="0">
                <a:solidFill>
                  <a:srgbClr val="71818C"/>
                </a:solidFill>
              </a:rPr>
              <a:t>Fifth</a:t>
            </a:r>
            <a:r>
              <a:rPr lang="fr-CH" sz="3000" dirty="0" smtClean="0">
                <a:solidFill>
                  <a:srgbClr val="71818C"/>
                </a:solidFill>
              </a:rPr>
              <a:t>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sz="3000" dirty="0">
              <a:solidFill>
                <a:srgbClr val="71818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4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262" name="Shape 262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71" name="Group 271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268" name="Shape 268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6769100" y="762000"/>
            <a:ext cx="5130800" cy="7620000"/>
          </a:xfrm>
          <a:prstGeom prst="rect">
            <a:avLst/>
          </a:prstGeom>
        </p:spPr>
        <p:txBody>
          <a:bodyPr/>
          <a:lstStyle>
            <a:lvl1pPr>
              <a:buClr>
                <a:srgbClr val="1490CB"/>
              </a:buClr>
            </a:lvl1pPr>
            <a:lvl2pPr>
              <a:buClr>
                <a:srgbClr val="1490CB"/>
              </a:buClr>
            </a:lvl2pPr>
            <a:lvl3pPr>
              <a:buClr>
                <a:srgbClr val="1490CB"/>
              </a:buClr>
            </a:lvl3pPr>
            <a:lvl4pPr>
              <a:buClr>
                <a:srgbClr val="1490CB"/>
              </a:buClr>
            </a:lvl4pPr>
            <a:lvl5pPr>
              <a:buClr>
                <a:srgbClr val="1490CB"/>
              </a:buCl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Fifth level</a:t>
            </a:r>
            <a:endParaRPr sz="3000">
              <a:solidFill>
                <a:srgbClr val="71818C"/>
              </a:solidFill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3803" y="762000"/>
            <a:ext cx="5020910" cy="7620000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 &amp;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 277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275" name="Shape 275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80" name="Group 280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278" name="Shape 278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84" name="Group 284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281" name="Shape 281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xfrm>
            <a:off x="1104900" y="762000"/>
            <a:ext cx="5130800" cy="7620000"/>
          </a:xfrm>
          <a:prstGeom prst="rect">
            <a:avLst/>
          </a:prstGeom>
        </p:spPr>
        <p:txBody>
          <a:bodyPr/>
          <a:lstStyle>
            <a:lvl1pPr>
              <a:buClr>
                <a:srgbClr val="1490CB"/>
              </a:buClr>
            </a:lvl1pPr>
            <a:lvl2pPr>
              <a:buClr>
                <a:srgbClr val="1490CB"/>
              </a:buClr>
            </a:lvl2pPr>
            <a:lvl3pPr>
              <a:buClr>
                <a:srgbClr val="1490CB"/>
              </a:buClr>
            </a:lvl3pPr>
            <a:lvl4pPr>
              <a:buClr>
                <a:srgbClr val="1490CB"/>
              </a:buClr>
            </a:lvl4pPr>
            <a:lvl5pPr>
              <a:buClr>
                <a:srgbClr val="1490CB"/>
              </a:buCl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Fifth level</a:t>
            </a:r>
            <a:endParaRPr sz="3000">
              <a:solidFill>
                <a:srgbClr val="71818C"/>
              </a:solidFill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70803" y="762000"/>
            <a:ext cx="5020910" cy="3617032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70803" y="4764968"/>
            <a:ext cx="5020910" cy="3617032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Photos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90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288" name="Shape 288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93" name="Group 293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291" name="Shape 291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297" name="Group 297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294" name="Shape 294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298" name="Shape 298"/>
          <p:cNvSpPr>
            <a:spLocks noGrp="1"/>
          </p:cNvSpPr>
          <p:nvPr>
            <p:ph type="body" idx="1"/>
          </p:nvPr>
        </p:nvSpPr>
        <p:spPr>
          <a:xfrm>
            <a:off x="6769100" y="762000"/>
            <a:ext cx="5130800" cy="7620000"/>
          </a:xfrm>
          <a:prstGeom prst="rect">
            <a:avLst/>
          </a:prstGeom>
        </p:spPr>
        <p:txBody>
          <a:bodyPr/>
          <a:lstStyle>
            <a:lvl1pPr>
              <a:buClr>
                <a:srgbClr val="1490CB"/>
              </a:buClr>
            </a:lvl1pPr>
            <a:lvl2pPr>
              <a:buClr>
                <a:srgbClr val="1490CB"/>
              </a:buClr>
            </a:lvl2pPr>
            <a:lvl3pPr>
              <a:buClr>
                <a:srgbClr val="1490CB"/>
              </a:buClr>
            </a:lvl3pPr>
            <a:lvl4pPr>
              <a:buClr>
                <a:srgbClr val="1490CB"/>
              </a:buClr>
            </a:lvl4pPr>
            <a:lvl5pPr>
              <a:buClr>
                <a:srgbClr val="1490CB"/>
              </a:buCl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Fifth level</a:t>
            </a:r>
            <a:endParaRPr sz="3000">
              <a:solidFill>
                <a:srgbClr val="71818C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98844" y="4764968"/>
            <a:ext cx="5020910" cy="3617032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98844" y="762000"/>
            <a:ext cx="5020910" cy="3617032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Portrait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315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313" name="Shape 313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18" name="Group 318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316" name="Shape 316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22" name="Group 322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319" name="Shape 319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3803" y="1412445"/>
            <a:ext cx="10374166" cy="6903886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Landscape Photos &amp; 1 Portrai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27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325" name="Shape 325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30" name="Group 330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328" name="Shape 328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34" name="Group 334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331" name="Shape 331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3803" y="1412445"/>
            <a:ext cx="4961558" cy="6903886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704504" y="1412445"/>
            <a:ext cx="4961558" cy="6903886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Portrait Photo &amp; 2 Landscap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 339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337" name="Shape 337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340" name="Shape 340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343" name="Shape 343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3803" y="1412445"/>
            <a:ext cx="4961558" cy="3216583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704504" y="1412445"/>
            <a:ext cx="4961558" cy="6903886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93803" y="5099748"/>
            <a:ext cx="4961558" cy="3216583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 landscap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351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349" name="Shape 349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352" name="Shape 352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58" name="Group 358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355" name="Shape 355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3803" y="1412445"/>
            <a:ext cx="4961558" cy="3216583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95375" y="1412445"/>
            <a:ext cx="4961558" cy="3216583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95375" y="5099748"/>
            <a:ext cx="4961558" cy="3216583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93803" y="5099748"/>
            <a:ext cx="4961558" cy="3216583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3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361" name="Shape 361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66" name="Group 366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364" name="Shape 364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70" name="Group 370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367" name="Shape 367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372" name="Shape 372"/>
          <p:cNvSpPr>
            <a:spLocks noGrp="1"/>
          </p:cNvSpPr>
          <p:nvPr>
            <p:ph type="body" idx="1"/>
          </p:nvPr>
        </p:nvSpPr>
        <p:spPr>
          <a:xfrm>
            <a:off x="1117600" y="2667000"/>
            <a:ext cx="5130800" cy="5842000"/>
          </a:xfrm>
          <a:prstGeom prst="rect">
            <a:avLst/>
          </a:prstGeom>
        </p:spPr>
        <p:txBody>
          <a:bodyPr/>
          <a:lstStyle>
            <a:lvl1pPr>
              <a:buClr>
                <a:srgbClr val="1490CB"/>
              </a:buClr>
              <a:defRPr sz="2800"/>
            </a:lvl1pPr>
            <a:lvl2pPr>
              <a:buClr>
                <a:srgbClr val="1490CB"/>
              </a:buClr>
              <a:defRPr sz="2800"/>
            </a:lvl2pPr>
            <a:lvl3pPr>
              <a:buClr>
                <a:srgbClr val="1490CB"/>
              </a:buClr>
              <a:defRPr sz="2800"/>
            </a:lvl3pPr>
            <a:lvl4pPr>
              <a:buClr>
                <a:srgbClr val="1490CB"/>
              </a:buClr>
              <a:defRPr sz="2800"/>
            </a:lvl4pPr>
            <a:lvl5pPr>
              <a:buClr>
                <a:srgbClr val="1490C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Fifth level</a:t>
            </a:r>
            <a:endParaRPr sz="2800">
              <a:solidFill>
                <a:srgbClr val="71818C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753890" y="2671610"/>
            <a:ext cx="5146010" cy="5837390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Photo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roup 377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375" name="Shape 375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378" name="Shape 378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84" name="Group 384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381" name="Shape 381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6756400" y="2667000"/>
            <a:ext cx="5130800" cy="5842000"/>
          </a:xfrm>
          <a:prstGeom prst="rect">
            <a:avLst/>
          </a:prstGeom>
        </p:spPr>
        <p:txBody>
          <a:bodyPr/>
          <a:lstStyle>
            <a:lvl1pPr>
              <a:buClr>
                <a:srgbClr val="1490CB"/>
              </a:buClr>
              <a:defRPr sz="2800"/>
            </a:lvl1pPr>
            <a:lvl2pPr>
              <a:buClr>
                <a:srgbClr val="1490CB"/>
              </a:buClr>
              <a:defRPr sz="2800"/>
            </a:lvl2pPr>
            <a:lvl3pPr>
              <a:buClr>
                <a:srgbClr val="1490CB"/>
              </a:buClr>
              <a:defRPr sz="2800"/>
            </a:lvl3pPr>
            <a:lvl4pPr>
              <a:buClr>
                <a:srgbClr val="1490CB"/>
              </a:buClr>
              <a:defRPr sz="2800"/>
            </a:lvl4pPr>
            <a:lvl5pPr>
              <a:buClr>
                <a:srgbClr val="1490C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Fifth level</a:t>
            </a:r>
            <a:endParaRPr sz="2800">
              <a:solidFill>
                <a:srgbClr val="71818C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04900" y="2667000"/>
            <a:ext cx="5146010" cy="5837390"/>
          </a:xfrm>
          <a:prstGeom prst="roundRect">
            <a:avLst>
              <a:gd name="adj" fmla="val 1929"/>
            </a:avLst>
          </a:prstGeom>
          <a:blipFill rotWithShape="1">
            <a:blip r:embed="rId2">
              <a:alphaModFix amt="0"/>
            </a:blip>
            <a:stretch>
              <a:fillRect/>
            </a:stretch>
          </a:blipFill>
          <a:ln>
            <a:solidFill>
              <a:srgbClr val="C6C7C7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/>
          <a:lstStyle>
            <a:lvl1pPr>
              <a:defRPr sz="2000"/>
            </a:lvl1pPr>
          </a:lstStyle>
          <a:p>
            <a:r>
              <a:rPr lang="fr-CH" smtClean="0"/>
              <a:t>Drag picture to placeholder or click icon to add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391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389" name="Shape 389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392" name="Shape 392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395" name="Shape 395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400" name="Shape 400"/>
          <p:cNvSpPr>
            <a:spLocks noGrp="1"/>
          </p:cNvSpPr>
          <p:nvPr>
            <p:ph type="body" idx="1"/>
          </p:nvPr>
        </p:nvSpPr>
        <p:spPr>
          <a:xfrm>
            <a:off x="1117600" y="2667000"/>
            <a:ext cx="5130800" cy="5842000"/>
          </a:xfrm>
          <a:prstGeom prst="rect">
            <a:avLst/>
          </a:prstGeom>
        </p:spPr>
        <p:txBody>
          <a:bodyPr/>
          <a:lstStyle>
            <a:lvl1pPr>
              <a:buClr>
                <a:srgbClr val="1490CB"/>
              </a:buClr>
              <a:defRPr sz="2800"/>
            </a:lvl1pPr>
            <a:lvl2pPr>
              <a:buClr>
                <a:srgbClr val="1490CB"/>
              </a:buClr>
              <a:defRPr sz="2800"/>
            </a:lvl2pPr>
            <a:lvl3pPr>
              <a:buClr>
                <a:srgbClr val="1490CB"/>
              </a:buClr>
              <a:defRPr sz="2800"/>
            </a:lvl3pPr>
            <a:lvl4pPr>
              <a:buClr>
                <a:srgbClr val="1490CB"/>
              </a:buClr>
              <a:defRPr sz="2800"/>
            </a:lvl4pPr>
            <a:lvl5pPr>
              <a:buClr>
                <a:srgbClr val="1490C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Fifth level</a:t>
            </a:r>
            <a:endParaRPr sz="2800">
              <a:solidFill>
                <a:srgbClr val="71818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539750"/>
          <a:lstStyle>
            <a:lvl1pPr>
              <a:buClr>
                <a:srgbClr val="1490CB"/>
              </a:buCl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buClr>
                <a:srgbClr val="1490CB"/>
              </a:buCl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2pPr>
            <a:lvl3pPr>
              <a:buClr>
                <a:srgbClr val="1490CB"/>
              </a:buCl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3pPr>
            <a:lvl4pPr>
              <a:buClr>
                <a:srgbClr val="1490CB"/>
              </a:buCl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4pPr>
            <a:lvl5pPr>
              <a:buClr>
                <a:srgbClr val="1490CB"/>
              </a:buClr>
              <a:defRPr b="0" i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Fifth level</a:t>
            </a:r>
            <a:endParaRPr sz="3000">
              <a:solidFill>
                <a:srgbClr val="71818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roup 405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403" name="Shape 403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406" name="Shape 406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409" name="Shape 409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414" name="Shape 414"/>
          <p:cNvSpPr>
            <a:spLocks noGrp="1"/>
          </p:cNvSpPr>
          <p:nvPr>
            <p:ph type="body" idx="1"/>
          </p:nvPr>
        </p:nvSpPr>
        <p:spPr>
          <a:xfrm>
            <a:off x="6756400" y="2667000"/>
            <a:ext cx="5130800" cy="5842000"/>
          </a:xfrm>
          <a:prstGeom prst="rect">
            <a:avLst/>
          </a:prstGeom>
        </p:spPr>
        <p:txBody>
          <a:bodyPr/>
          <a:lstStyle>
            <a:lvl1pPr>
              <a:buClr>
                <a:srgbClr val="1490CB"/>
              </a:buClr>
              <a:defRPr sz="2800"/>
            </a:lvl1pPr>
            <a:lvl2pPr>
              <a:buClr>
                <a:srgbClr val="1490CB"/>
              </a:buClr>
              <a:defRPr sz="2800"/>
            </a:lvl2pPr>
            <a:lvl3pPr>
              <a:buClr>
                <a:srgbClr val="1490CB"/>
              </a:buClr>
              <a:defRPr sz="2800"/>
            </a:lvl3pPr>
            <a:lvl4pPr>
              <a:buClr>
                <a:srgbClr val="1490CB"/>
              </a:buClr>
              <a:defRPr sz="2800"/>
            </a:lvl4pPr>
            <a:lvl5pPr>
              <a:buClr>
                <a:srgbClr val="1490C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2800" smtClean="0">
                <a:solidFill>
                  <a:srgbClr val="71818C"/>
                </a:solidFill>
              </a:rPr>
              <a:t>Fifth level</a:t>
            </a:r>
            <a:endParaRPr sz="2800">
              <a:solidFill>
                <a:srgbClr val="71818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/>
          <a:lstStyle/>
          <a:p>
            <a:fld id="{6D85EE0C-0D5D-B341-A206-65830E047AA1}" type="datetime1">
              <a:rPr lang="en-US" smtClean="0"/>
              <a:t>07/10/15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871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/>
          <a:lstStyle/>
          <a:p>
            <a:fld id="{D7F479C6-B9E1-EA4D-9596-5D299D4E1789}" type="datetime1">
              <a:rPr lang="en-US" smtClean="0"/>
              <a:t>07/10/15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4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42" name="Shape 42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48" name="Shape 48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49" name="Shape 49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>
                <a:solidFill>
                  <a:schemeClr val="tx2">
                    <a:lumMod val="10000"/>
                  </a:schemeClr>
                </a:solidFill>
              </a:endParaRPr>
            </a:p>
          </p:txBody>
        </p:sp>
      </p:grp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104900" y="889000"/>
            <a:ext cx="10795000" cy="7493000"/>
          </a:xfrm>
          <a:prstGeom prst="rect">
            <a:avLst/>
          </a:prstGeom>
        </p:spPr>
        <p:txBody>
          <a:bodyPr/>
          <a:lstStyle>
            <a:lvl1pPr marL="571500" indent="-571500">
              <a:buClr>
                <a:srgbClr val="1490CB"/>
              </a:buClr>
              <a:defRPr sz="3800">
                <a:solidFill>
                  <a:schemeClr val="tx2">
                    <a:lumMod val="10000"/>
                  </a:schemeClr>
                </a:solidFill>
              </a:defRPr>
            </a:lvl1pPr>
            <a:lvl2pPr marL="1016000" indent="-571500">
              <a:buClr>
                <a:srgbClr val="1490CB"/>
              </a:buClr>
              <a:defRPr sz="3800">
                <a:solidFill>
                  <a:schemeClr val="tx2">
                    <a:lumMod val="10000"/>
                  </a:schemeClr>
                </a:solidFill>
              </a:defRPr>
            </a:lvl2pPr>
            <a:lvl3pPr marL="1460500" indent="-571500">
              <a:buClr>
                <a:srgbClr val="1490CB"/>
              </a:buClr>
              <a:defRPr sz="3800">
                <a:solidFill>
                  <a:schemeClr val="tx2">
                    <a:lumMod val="10000"/>
                  </a:schemeClr>
                </a:solidFill>
              </a:defRPr>
            </a:lvl3pPr>
            <a:lvl4pPr marL="1905000" indent="-571500">
              <a:buClr>
                <a:srgbClr val="1490CB"/>
              </a:buClr>
              <a:defRPr sz="3800">
                <a:solidFill>
                  <a:schemeClr val="tx2">
                    <a:lumMod val="10000"/>
                  </a:schemeClr>
                </a:solidFill>
              </a:defRPr>
            </a:lvl4pPr>
            <a:lvl5pPr marL="2349500" indent="-571500">
              <a:buClr>
                <a:srgbClr val="1490CB"/>
              </a:buClr>
              <a:defRPr sz="3800">
                <a:solidFill>
                  <a:schemeClr val="tx2">
                    <a:lumMod val="10000"/>
                  </a:schemeClr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800" dirty="0" smtClean="0">
                <a:solidFill>
                  <a:srgbClr val="71818C"/>
                </a:solidFill>
              </a:rPr>
              <a:t>Click to </a:t>
            </a:r>
            <a:r>
              <a:rPr lang="fr-CH" sz="3800" dirty="0" err="1" smtClean="0">
                <a:solidFill>
                  <a:srgbClr val="71818C"/>
                </a:solidFill>
              </a:rPr>
              <a:t>edit</a:t>
            </a:r>
            <a:r>
              <a:rPr lang="fr-CH" sz="3800" dirty="0" smtClean="0">
                <a:solidFill>
                  <a:srgbClr val="71818C"/>
                </a:solidFill>
              </a:rPr>
              <a:t> Master </a:t>
            </a:r>
            <a:r>
              <a:rPr lang="fr-CH" sz="3800" dirty="0" err="1" smtClean="0">
                <a:solidFill>
                  <a:srgbClr val="71818C"/>
                </a:solidFill>
              </a:rPr>
              <a:t>text</a:t>
            </a:r>
            <a:r>
              <a:rPr lang="fr-CH" sz="3800" dirty="0" smtClean="0">
                <a:solidFill>
                  <a:srgbClr val="71818C"/>
                </a:solidFill>
              </a:rPr>
              <a:t>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800" dirty="0" smtClean="0">
                <a:solidFill>
                  <a:srgbClr val="71818C"/>
                </a:solidFill>
              </a:rPr>
              <a:t>Second </a:t>
            </a:r>
            <a:r>
              <a:rPr lang="fr-CH" sz="3800" dirty="0" err="1" smtClean="0">
                <a:solidFill>
                  <a:srgbClr val="71818C"/>
                </a:solidFill>
              </a:rPr>
              <a:t>level</a:t>
            </a:r>
            <a:endParaRPr lang="fr-CH" sz="3800" dirty="0" smtClean="0">
              <a:solidFill>
                <a:srgbClr val="71818C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800" dirty="0" err="1" smtClean="0">
                <a:solidFill>
                  <a:srgbClr val="71818C"/>
                </a:solidFill>
              </a:rPr>
              <a:t>Third</a:t>
            </a:r>
            <a:r>
              <a:rPr lang="fr-CH" sz="3800" dirty="0" smtClean="0">
                <a:solidFill>
                  <a:srgbClr val="71818C"/>
                </a:solidFill>
              </a:rPr>
              <a:t> </a:t>
            </a:r>
            <a:r>
              <a:rPr lang="fr-CH" sz="3800" dirty="0" err="1" smtClean="0">
                <a:solidFill>
                  <a:srgbClr val="71818C"/>
                </a:solidFill>
              </a:rPr>
              <a:t>level</a:t>
            </a:r>
            <a:endParaRPr lang="fr-CH" sz="3800" dirty="0" smtClean="0">
              <a:solidFill>
                <a:srgbClr val="71818C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800" dirty="0" err="1" smtClean="0">
                <a:solidFill>
                  <a:srgbClr val="71818C"/>
                </a:solidFill>
              </a:rPr>
              <a:t>Fourth</a:t>
            </a:r>
            <a:r>
              <a:rPr lang="fr-CH" sz="3800" dirty="0" smtClean="0">
                <a:solidFill>
                  <a:srgbClr val="71818C"/>
                </a:solidFill>
              </a:rPr>
              <a:t> </a:t>
            </a:r>
            <a:r>
              <a:rPr lang="fr-CH" sz="3800" dirty="0" err="1" smtClean="0">
                <a:solidFill>
                  <a:srgbClr val="71818C"/>
                </a:solidFill>
              </a:rPr>
              <a:t>level</a:t>
            </a:r>
            <a:endParaRPr lang="fr-CH" sz="3800" dirty="0" smtClean="0">
              <a:solidFill>
                <a:srgbClr val="71818C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800" dirty="0" err="1" smtClean="0">
                <a:solidFill>
                  <a:srgbClr val="71818C"/>
                </a:solidFill>
              </a:rPr>
              <a:t>Fifth</a:t>
            </a:r>
            <a:r>
              <a:rPr lang="fr-CH" sz="3800" dirty="0" smtClean="0">
                <a:solidFill>
                  <a:srgbClr val="71818C"/>
                </a:solidFill>
              </a:rPr>
              <a:t> </a:t>
            </a:r>
            <a:r>
              <a:rPr lang="fr-CH" sz="3800" dirty="0" err="1" smtClean="0">
                <a:solidFill>
                  <a:srgbClr val="71818C"/>
                </a:solidFill>
              </a:rPr>
              <a:t>level</a:t>
            </a:r>
            <a:endParaRPr sz="3800" dirty="0">
              <a:solidFill>
                <a:srgbClr val="71818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7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55" name="Shape 55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58" name="Shape 58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61" name="Shape 61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1104900" y="889000"/>
            <a:ext cx="10795000" cy="7493000"/>
          </a:xfrm>
          <a:prstGeom prst="rect">
            <a:avLst/>
          </a:prstGeom>
        </p:spPr>
        <p:txBody>
          <a:bodyPr numCol="2" spcCol="539750"/>
          <a:lstStyle>
            <a:lvl1pPr marL="571500" indent="-571500">
              <a:buClr>
                <a:srgbClr val="1490CB"/>
              </a:buClr>
              <a:defRPr sz="3800" b="0" i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1016000" indent="-571500">
              <a:buClr>
                <a:srgbClr val="1490CB"/>
              </a:buClr>
              <a:defRPr sz="3800" b="0" i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460500" indent="-571500">
              <a:buClr>
                <a:srgbClr val="1490CB"/>
              </a:buClr>
              <a:defRPr sz="3800" b="0" i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905000" indent="-571500">
              <a:buClr>
                <a:srgbClr val="1490CB"/>
              </a:buClr>
              <a:defRPr sz="3800" b="0" i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349500" indent="-571500">
              <a:buClr>
                <a:srgbClr val="1490CB"/>
              </a:buClr>
              <a:defRPr sz="3800" b="0" i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800" dirty="0" smtClean="0">
                <a:solidFill>
                  <a:srgbClr val="71818C"/>
                </a:solidFill>
              </a:rPr>
              <a:t>Click to </a:t>
            </a:r>
            <a:r>
              <a:rPr lang="fr-CH" sz="3800" dirty="0" err="1" smtClean="0">
                <a:solidFill>
                  <a:srgbClr val="71818C"/>
                </a:solidFill>
              </a:rPr>
              <a:t>edit</a:t>
            </a:r>
            <a:r>
              <a:rPr lang="fr-CH" sz="3800" dirty="0" smtClean="0">
                <a:solidFill>
                  <a:srgbClr val="71818C"/>
                </a:solidFill>
              </a:rPr>
              <a:t> Master </a:t>
            </a:r>
            <a:r>
              <a:rPr lang="fr-CH" sz="3800" dirty="0" err="1" smtClean="0">
                <a:solidFill>
                  <a:srgbClr val="71818C"/>
                </a:solidFill>
              </a:rPr>
              <a:t>text</a:t>
            </a:r>
            <a:r>
              <a:rPr lang="fr-CH" sz="3800" dirty="0" smtClean="0">
                <a:solidFill>
                  <a:srgbClr val="71818C"/>
                </a:solidFill>
              </a:rPr>
              <a:t>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800" dirty="0" smtClean="0">
                <a:solidFill>
                  <a:srgbClr val="71818C"/>
                </a:solidFill>
              </a:rPr>
              <a:t>Second </a:t>
            </a:r>
            <a:r>
              <a:rPr lang="fr-CH" sz="3800" dirty="0" err="1" smtClean="0">
                <a:solidFill>
                  <a:srgbClr val="71818C"/>
                </a:solidFill>
              </a:rPr>
              <a:t>level</a:t>
            </a:r>
            <a:endParaRPr lang="fr-CH" sz="3800" dirty="0" smtClean="0">
              <a:solidFill>
                <a:srgbClr val="71818C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800" dirty="0" err="1" smtClean="0">
                <a:solidFill>
                  <a:srgbClr val="71818C"/>
                </a:solidFill>
              </a:rPr>
              <a:t>Third</a:t>
            </a:r>
            <a:r>
              <a:rPr lang="fr-CH" sz="3800" dirty="0" smtClean="0">
                <a:solidFill>
                  <a:srgbClr val="71818C"/>
                </a:solidFill>
              </a:rPr>
              <a:t> </a:t>
            </a:r>
            <a:r>
              <a:rPr lang="fr-CH" sz="3800" dirty="0" err="1" smtClean="0">
                <a:solidFill>
                  <a:srgbClr val="71818C"/>
                </a:solidFill>
              </a:rPr>
              <a:t>level</a:t>
            </a:r>
            <a:endParaRPr lang="fr-CH" sz="3800" dirty="0" smtClean="0">
              <a:solidFill>
                <a:srgbClr val="71818C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800" dirty="0" err="1" smtClean="0">
                <a:solidFill>
                  <a:srgbClr val="71818C"/>
                </a:solidFill>
              </a:rPr>
              <a:t>Fourth</a:t>
            </a:r>
            <a:r>
              <a:rPr lang="fr-CH" sz="3800" dirty="0" smtClean="0">
                <a:solidFill>
                  <a:srgbClr val="71818C"/>
                </a:solidFill>
              </a:rPr>
              <a:t> </a:t>
            </a:r>
            <a:r>
              <a:rPr lang="fr-CH" sz="3800" dirty="0" err="1" smtClean="0">
                <a:solidFill>
                  <a:srgbClr val="71818C"/>
                </a:solidFill>
              </a:rPr>
              <a:t>level</a:t>
            </a:r>
            <a:endParaRPr lang="fr-CH" sz="3800" dirty="0" smtClean="0">
              <a:solidFill>
                <a:srgbClr val="71818C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800" dirty="0" err="1" smtClean="0">
                <a:solidFill>
                  <a:srgbClr val="71818C"/>
                </a:solidFill>
              </a:rPr>
              <a:t>Fifth</a:t>
            </a:r>
            <a:r>
              <a:rPr lang="fr-CH" sz="3800" dirty="0" smtClean="0">
                <a:solidFill>
                  <a:srgbClr val="71818C"/>
                </a:solidFill>
              </a:rPr>
              <a:t> </a:t>
            </a:r>
            <a:r>
              <a:rPr lang="fr-CH" sz="3800" dirty="0" err="1" smtClean="0">
                <a:solidFill>
                  <a:srgbClr val="71818C"/>
                </a:solidFill>
              </a:rPr>
              <a:t>level</a:t>
            </a:r>
            <a:endParaRPr sz="3800" dirty="0">
              <a:solidFill>
                <a:srgbClr val="71818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4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82" name="Shape 82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85" name="Shape 85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88" name="Shape 88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1104900" y="1651000"/>
            <a:ext cx="10795000" cy="5080000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11000" smtClean="0">
                <a:solidFill>
                  <a:srgbClr val="1490CB"/>
                </a:solidFill>
              </a:rPr>
              <a:t>Click to edit Master title style</a:t>
            </a:r>
            <a:endParaRPr sz="11000">
              <a:solidFill>
                <a:srgbClr val="1490C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7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95" name="Shape 95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98" name="Shape 98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101" name="Shape 101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05" name="Shape 105"/>
          <p:cNvSpPr/>
          <p:nvPr/>
        </p:nvSpPr>
        <p:spPr>
          <a:xfrm>
            <a:off x="1104900" y="7048500"/>
            <a:ext cx="10795000" cy="127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  <a:effectLst>
            <a:outerShdw blurRad="12700" dist="127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>
              <a:buClrTx/>
            </a:pPr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xfrm>
            <a:off x="1104900" y="7239000"/>
            <a:ext cx="10795000" cy="127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s &amp; Title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1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109" name="Shape 109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112" name="Shape 112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115" name="Shape 115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19" name="Shape 119"/>
          <p:cNvSpPr/>
          <p:nvPr/>
        </p:nvSpPr>
        <p:spPr>
          <a:xfrm>
            <a:off x="1104900" y="7048500"/>
            <a:ext cx="10795000" cy="127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  <a:effectLst>
            <a:outerShdw blurRad="12700" dist="127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>
              <a:buClrTx/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1104900" y="7239000"/>
            <a:ext cx="10795000" cy="127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7000" smtClean="0">
                <a:solidFill>
                  <a:srgbClr val="1490CB"/>
                </a:solidFill>
              </a:rPr>
              <a:t>Click to edit Master title style</a:t>
            </a:r>
            <a:endParaRPr sz="7000">
              <a:solidFill>
                <a:srgbClr val="1490CB"/>
              </a:solidFill>
            </a:endParaRP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xfrm>
            <a:off x="1104900" y="1016000"/>
            <a:ext cx="10795000" cy="5842000"/>
          </a:xfrm>
          <a:prstGeom prst="rect">
            <a:avLst/>
          </a:prstGeom>
        </p:spPr>
        <p:txBody>
          <a:bodyPr/>
          <a:lstStyle>
            <a:lvl1pPr>
              <a:buClr>
                <a:srgbClr val="1490CB"/>
              </a:buClr>
              <a:defRPr>
                <a:solidFill>
                  <a:schemeClr val="bg2"/>
                </a:solidFill>
              </a:defRPr>
            </a:lvl1pPr>
            <a:lvl2pPr>
              <a:buClr>
                <a:srgbClr val="1490CB"/>
              </a:buClr>
              <a:defRPr>
                <a:solidFill>
                  <a:schemeClr val="bg2"/>
                </a:solidFill>
              </a:defRPr>
            </a:lvl2pPr>
            <a:lvl3pPr>
              <a:buClr>
                <a:srgbClr val="1490CB"/>
              </a:buClr>
              <a:defRPr>
                <a:solidFill>
                  <a:schemeClr val="bg2"/>
                </a:solidFill>
              </a:defRPr>
            </a:lvl3pPr>
            <a:lvl4pPr>
              <a:buClr>
                <a:srgbClr val="1490CB"/>
              </a:buClr>
              <a:defRPr>
                <a:solidFill>
                  <a:schemeClr val="bg2"/>
                </a:solidFill>
              </a:defRPr>
            </a:lvl4pPr>
            <a:lvl5pPr>
              <a:buClr>
                <a:srgbClr val="1490CB"/>
              </a:buClr>
              <a:defRPr>
                <a:solidFill>
                  <a:schemeClr val="bg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fr-CH" sz="3000" smtClean="0">
                <a:solidFill>
                  <a:srgbClr val="71818C"/>
                </a:solidFill>
              </a:rPr>
              <a:t>Click to </a:t>
            </a:r>
            <a:r>
              <a:rPr lang="fr-CH" sz="3000" dirty="0" err="1" smtClean="0">
                <a:solidFill>
                  <a:srgbClr val="71818C"/>
                </a:solidFill>
              </a:rPr>
              <a:t>edit</a:t>
            </a:r>
            <a:r>
              <a:rPr lang="fr-CH" sz="3000" dirty="0" smtClean="0">
                <a:solidFill>
                  <a:srgbClr val="71818C"/>
                </a:solidFill>
              </a:rPr>
              <a:t> Master </a:t>
            </a:r>
            <a:r>
              <a:rPr lang="fr-CH" sz="3000" dirty="0" err="1" smtClean="0">
                <a:solidFill>
                  <a:srgbClr val="71818C"/>
                </a:solidFill>
              </a:rPr>
              <a:t>text</a:t>
            </a:r>
            <a:r>
              <a:rPr lang="fr-CH" sz="3000" dirty="0" smtClean="0">
                <a:solidFill>
                  <a:srgbClr val="71818C"/>
                </a:solidFill>
              </a:rPr>
              <a:t>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fr-CH" sz="3000" dirty="0" smtClean="0">
                <a:solidFill>
                  <a:srgbClr val="71818C"/>
                </a:solidFill>
              </a:rPr>
              <a:t>Second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lang="fr-CH" sz="3000" dirty="0" smtClean="0">
              <a:solidFill>
                <a:srgbClr val="71818C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fr-CH" sz="3000" dirty="0" err="1" smtClean="0">
                <a:solidFill>
                  <a:srgbClr val="71818C"/>
                </a:solidFill>
              </a:rPr>
              <a:t>Third</a:t>
            </a:r>
            <a:r>
              <a:rPr lang="fr-CH" sz="3000" dirty="0" smtClean="0">
                <a:solidFill>
                  <a:srgbClr val="71818C"/>
                </a:solidFill>
              </a:rPr>
              <a:t>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lang="fr-CH" sz="3000" dirty="0" smtClean="0">
              <a:solidFill>
                <a:srgbClr val="71818C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fr-CH" sz="3000" dirty="0" err="1" smtClean="0">
                <a:solidFill>
                  <a:srgbClr val="71818C"/>
                </a:solidFill>
              </a:rPr>
              <a:t>Fourth</a:t>
            </a:r>
            <a:r>
              <a:rPr lang="fr-CH" sz="3000" dirty="0" smtClean="0">
                <a:solidFill>
                  <a:srgbClr val="71818C"/>
                </a:solidFill>
              </a:rPr>
              <a:t>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lang="fr-CH" sz="3000" dirty="0" smtClean="0">
              <a:solidFill>
                <a:srgbClr val="71818C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fr-CH" sz="3000" dirty="0" err="1" smtClean="0">
                <a:solidFill>
                  <a:srgbClr val="71818C"/>
                </a:solidFill>
              </a:rPr>
              <a:t>Fifth</a:t>
            </a:r>
            <a:r>
              <a:rPr lang="fr-CH" sz="3000" dirty="0" smtClean="0">
                <a:solidFill>
                  <a:srgbClr val="71818C"/>
                </a:solidFill>
              </a:rPr>
              <a:t> </a:t>
            </a:r>
            <a:r>
              <a:rPr lang="fr-CH" sz="3000" dirty="0" err="1" smtClean="0">
                <a:solidFill>
                  <a:srgbClr val="71818C"/>
                </a:solidFill>
              </a:rPr>
              <a:t>level</a:t>
            </a:r>
            <a:endParaRPr sz="3000" dirty="0">
              <a:solidFill>
                <a:srgbClr val="71818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34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4" y="4025898"/>
            <a:ext cx="13004801" cy="5727699"/>
            <a:chOff x="0" y="0"/>
            <a:chExt cx="13004800" cy="5727698"/>
          </a:xfrm>
        </p:grpSpPr>
        <p:sp>
          <p:nvSpPr>
            <p:cNvPr id="2" name="Shape 2"/>
            <p:cNvSpPr/>
            <p:nvPr/>
          </p:nvSpPr>
          <p:spPr>
            <a:xfrm rot="10800000">
              <a:off x="0" y="-1"/>
              <a:ext cx="13004800" cy="5727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552"/>
                  </a:lnTo>
                  <a:lnTo>
                    <a:pt x="21178" y="21600"/>
                  </a:lnTo>
                  <a:lnTo>
                    <a:pt x="485" y="21600"/>
                  </a:lnTo>
                  <a:lnTo>
                    <a:pt x="0" y="2155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30000"/>
                  </a:srgbClr>
                </a:gs>
                <a:gs pos="88805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3" name="Shape 3"/>
            <p:cNvSpPr/>
            <p:nvPr/>
          </p:nvSpPr>
          <p:spPr>
            <a:xfrm>
              <a:off x="317503" y="5435600"/>
              <a:ext cx="12280901" cy="228601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20000"/>
                  </a:srgbClr>
                </a:gs>
                <a:gs pos="68764">
                  <a:srgbClr val="000000">
                    <a:alpha val="0"/>
                  </a:srgbClr>
                </a:gs>
              </a:gsLst>
              <a:path path="shape">
                <a:fillToRect l="49733" t="21985" r="50266" b="7801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66699" y="-12700"/>
            <a:ext cx="12446002" cy="9525000"/>
            <a:chOff x="0" y="0"/>
            <a:chExt cx="12446000" cy="9525000"/>
          </a:xfrm>
        </p:grpSpPr>
        <p:sp>
          <p:nvSpPr>
            <p:cNvPr id="5" name="Shape 5"/>
            <p:cNvSpPr/>
            <p:nvPr/>
          </p:nvSpPr>
          <p:spPr>
            <a:xfrm>
              <a:off x="0" y="0"/>
              <a:ext cx="12446001" cy="9525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2"/>
                  </a:moveTo>
                  <a:lnTo>
                    <a:pt x="0" y="24"/>
                  </a:lnTo>
                  <a:cubicBezTo>
                    <a:pt x="43" y="24"/>
                    <a:pt x="58" y="0"/>
                    <a:pt x="128" y="0"/>
                  </a:cubicBezTo>
                  <a:lnTo>
                    <a:pt x="21472" y="0"/>
                  </a:lnTo>
                  <a:cubicBezTo>
                    <a:pt x="21542" y="0"/>
                    <a:pt x="21494" y="24"/>
                    <a:pt x="21600" y="24"/>
                  </a:cubicBezTo>
                  <a:lnTo>
                    <a:pt x="21600" y="21432"/>
                  </a:lnTo>
                  <a:cubicBezTo>
                    <a:pt x="21600" y="21525"/>
                    <a:pt x="21542" y="21600"/>
                    <a:pt x="21472" y="21600"/>
                  </a:cubicBezTo>
                  <a:lnTo>
                    <a:pt x="128" y="21600"/>
                  </a:lnTo>
                  <a:cubicBezTo>
                    <a:pt x="58" y="21600"/>
                    <a:pt x="0" y="21525"/>
                    <a:pt x="0" y="21432"/>
                  </a:cubicBezTo>
                  <a:lnTo>
                    <a:pt x="0" y="2143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AFAFA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CBCBCB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10995336" y="8274446"/>
              <a:ext cx="1437961" cy="1245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9" y="2147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409" y="214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21733">
                  <a:srgbClr val="000000">
                    <a:alpha val="5000"/>
                  </a:srgbClr>
                </a:gs>
                <a:gs pos="84907">
                  <a:srgbClr val="000000">
                    <a:alpha val="0"/>
                  </a:srgbClr>
                </a:gs>
              </a:gsLst>
              <a:lin ang="2076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612900" y="-1"/>
            <a:ext cx="13411200" cy="4279902"/>
            <a:chOff x="0" y="0"/>
            <a:chExt cx="13411200" cy="4279900"/>
          </a:xfrm>
        </p:grpSpPr>
        <p:sp>
          <p:nvSpPr>
            <p:cNvPr id="8" name="Shape 8"/>
            <p:cNvSpPr/>
            <p:nvPr/>
          </p:nvSpPr>
          <p:spPr>
            <a:xfrm rot="10800000">
              <a:off x="1866899" y="0"/>
              <a:ext cx="4114801" cy="427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0000"/>
                  </a:srgbClr>
                </a:gs>
                <a:gs pos="18159">
                  <a:srgbClr val="000000">
                    <a:alpha val="5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100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 rot="10800000">
              <a:off x="1866900" y="0"/>
              <a:ext cx="11544300" cy="3873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12000"/>
                  </a:srgbClr>
                </a:gs>
                <a:gs pos="18159">
                  <a:srgbClr val="000000">
                    <a:alpha val="6000"/>
                  </a:srgbClr>
                </a:gs>
                <a:gs pos="70941">
                  <a:srgbClr val="000000">
                    <a:alpha val="0"/>
                  </a:srgbClr>
                </a:gs>
              </a:gsLst>
              <a:lin ang="82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0" y="12700"/>
              <a:ext cx="5124947" cy="338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5" y="5552"/>
                  </a:moveTo>
                  <a:lnTo>
                    <a:pt x="0" y="14909"/>
                  </a:lnTo>
                  <a:lnTo>
                    <a:pt x="21600" y="21600"/>
                  </a:lnTo>
                  <a:lnTo>
                    <a:pt x="8029" y="0"/>
                  </a:lnTo>
                  <a:lnTo>
                    <a:pt x="7975" y="5552"/>
                  </a:lnTo>
                  <a:close/>
                </a:path>
              </a:pathLst>
            </a:custGeom>
            <a:gradFill flip="none" rotWithShape="1">
              <a:gsLst>
                <a:gs pos="36658">
                  <a:srgbClr val="FFFFFF"/>
                </a:gs>
                <a:gs pos="39113">
                  <a:srgbClr val="FFFFFF">
                    <a:alpha val="50000"/>
                  </a:srgbClr>
                </a:gs>
                <a:gs pos="41782">
                  <a:srgbClr val="FFFFFF">
                    <a:alpha val="0"/>
                  </a:srgbClr>
                </a:gs>
              </a:gsLst>
              <a:lin ang="7620000" scaled="0"/>
            </a:gradFill>
            <a:ln w="12700" cap="flat">
              <a:noFill/>
              <a:miter lim="400000"/>
            </a:ln>
            <a:effectLst>
              <a:outerShdw blurRad="12700" dist="25400" dir="8160000" rotWithShape="0">
                <a:srgbClr val="FFFFFF">
                  <a:alpha val="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buClrTx/>
              </a:pPr>
              <a:endParaRPr/>
            </a:p>
          </p:txBody>
        </p:sp>
      </p:grpSp>
      <p:sp>
        <p:nvSpPr>
          <p:cNvPr id="12" name="Shape 12"/>
          <p:cNvSpPr/>
          <p:nvPr/>
        </p:nvSpPr>
        <p:spPr>
          <a:xfrm>
            <a:off x="292100" y="2540000"/>
            <a:ext cx="11544300" cy="2349500"/>
          </a:xfrm>
          <a:prstGeom prst="line">
            <a:avLst/>
          </a:prstGeom>
          <a:gradFill>
            <a:gsLst>
              <a:gs pos="44851">
                <a:srgbClr val="000000">
                  <a:alpha val="6000"/>
                </a:srgbClr>
              </a:gs>
              <a:gs pos="49857">
                <a:srgbClr val="000000">
                  <a:alpha val="3000"/>
                </a:srgbClr>
              </a:gs>
              <a:gs pos="64410">
                <a:srgbClr val="000000">
                  <a:alpha val="0"/>
                </a:srgbClr>
              </a:gs>
            </a:gsLst>
            <a:lin ang="17340000"/>
          </a:gradFill>
          <a:ln w="12700">
            <a:miter lim="400000"/>
          </a:ln>
          <a:effectLst>
            <a:outerShdw blurRad="12700" dist="25400" dir="8160000" rotWithShape="0">
              <a:srgbClr val="FFFFFF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buClrTx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1104900" y="2349500"/>
            <a:ext cx="10795000" cy="12700"/>
          </a:xfrm>
          <a:prstGeom prst="rect">
            <a:avLst/>
          </a:prstGeom>
          <a:solidFill>
            <a:srgbClr val="E6E6E6"/>
          </a:solidFill>
          <a:ln w="12700">
            <a:miter lim="400000"/>
          </a:ln>
          <a:effectLst>
            <a:outerShdw blurRad="12700" dist="127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>
              <a:buClrTx/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104900" y="889000"/>
            <a:ext cx="1079500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1490CB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1104900" y="2540000"/>
            <a:ext cx="10795000" cy="584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1818C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1818C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1818C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1818C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71818C"/>
                </a:solidFill>
              </a:rPr>
              <a:t>Body Level Five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>
          <a:xfrm>
            <a:off x="11638683" y="8999796"/>
            <a:ext cx="983465" cy="434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B3B3BB"/>
                </a:solidFill>
                <a:latin typeface="Helvetica Neue"/>
                <a:cs typeface="Helvetica Neue"/>
              </a:defRPr>
            </a:lvl1pPr>
          </a:lstStyle>
          <a:p>
            <a:fld id="{851BAC0E-FDC3-AE49-8103-D33057C30E6D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3" r:id="rId3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defTabSz="584200" eaLnBrk="1" hangingPunct="1">
        <a:lnSpc>
          <a:spcPct val="80000"/>
        </a:lnSpc>
        <a:defRPr sz="7000">
          <a:solidFill>
            <a:srgbClr val="1490CB"/>
          </a:solidFill>
          <a:latin typeface="+mn-lt"/>
          <a:ea typeface="+mn-ea"/>
          <a:cs typeface="+mn-cs"/>
          <a:sym typeface="Helvetica Neue Black Condensed"/>
        </a:defRPr>
      </a:lvl1pPr>
      <a:lvl2pPr indent="228600" defTabSz="584200" eaLnBrk="1" hangingPunct="1">
        <a:lnSpc>
          <a:spcPct val="80000"/>
        </a:lnSpc>
        <a:defRPr sz="7000">
          <a:solidFill>
            <a:srgbClr val="1490CB"/>
          </a:solidFill>
          <a:latin typeface="+mn-lt"/>
          <a:ea typeface="+mn-ea"/>
          <a:cs typeface="+mn-cs"/>
          <a:sym typeface="Helvetica Neue Black Condensed"/>
        </a:defRPr>
      </a:lvl2pPr>
      <a:lvl3pPr indent="457200" defTabSz="584200" eaLnBrk="1" hangingPunct="1">
        <a:lnSpc>
          <a:spcPct val="80000"/>
        </a:lnSpc>
        <a:defRPr sz="7000">
          <a:solidFill>
            <a:srgbClr val="1490CB"/>
          </a:solidFill>
          <a:latin typeface="+mn-lt"/>
          <a:ea typeface="+mn-ea"/>
          <a:cs typeface="+mn-cs"/>
          <a:sym typeface="Helvetica Neue Black Condensed"/>
        </a:defRPr>
      </a:lvl3pPr>
      <a:lvl4pPr indent="685800" defTabSz="584200" eaLnBrk="1" hangingPunct="1">
        <a:lnSpc>
          <a:spcPct val="80000"/>
        </a:lnSpc>
        <a:defRPr sz="7000">
          <a:solidFill>
            <a:srgbClr val="1490CB"/>
          </a:solidFill>
          <a:latin typeface="+mn-lt"/>
          <a:ea typeface="+mn-ea"/>
          <a:cs typeface="+mn-cs"/>
          <a:sym typeface="Helvetica Neue Black Condensed"/>
        </a:defRPr>
      </a:lvl4pPr>
      <a:lvl5pPr indent="914400" defTabSz="584200" eaLnBrk="1" hangingPunct="1">
        <a:lnSpc>
          <a:spcPct val="80000"/>
        </a:lnSpc>
        <a:defRPr sz="7000">
          <a:solidFill>
            <a:srgbClr val="1490CB"/>
          </a:solidFill>
          <a:latin typeface="+mn-lt"/>
          <a:ea typeface="+mn-ea"/>
          <a:cs typeface="+mn-cs"/>
          <a:sym typeface="Helvetica Neue Black Condensed"/>
        </a:defRPr>
      </a:lvl5pPr>
      <a:lvl6pPr indent="1143000" defTabSz="584200" eaLnBrk="1" hangingPunct="1">
        <a:lnSpc>
          <a:spcPct val="80000"/>
        </a:lnSpc>
        <a:defRPr sz="7000">
          <a:solidFill>
            <a:srgbClr val="1490CB"/>
          </a:solidFill>
          <a:latin typeface="+mn-lt"/>
          <a:ea typeface="+mn-ea"/>
          <a:cs typeface="+mn-cs"/>
          <a:sym typeface="Helvetica Neue Black Condensed"/>
        </a:defRPr>
      </a:lvl6pPr>
      <a:lvl7pPr indent="1371600" defTabSz="584200" eaLnBrk="1" hangingPunct="1">
        <a:lnSpc>
          <a:spcPct val="80000"/>
        </a:lnSpc>
        <a:defRPr sz="7000">
          <a:solidFill>
            <a:srgbClr val="1490CB"/>
          </a:solidFill>
          <a:latin typeface="+mn-lt"/>
          <a:ea typeface="+mn-ea"/>
          <a:cs typeface="+mn-cs"/>
          <a:sym typeface="Helvetica Neue Black Condensed"/>
        </a:defRPr>
      </a:lvl7pPr>
      <a:lvl8pPr indent="1600200" defTabSz="584200" eaLnBrk="1" hangingPunct="1">
        <a:lnSpc>
          <a:spcPct val="80000"/>
        </a:lnSpc>
        <a:defRPr sz="7000">
          <a:solidFill>
            <a:srgbClr val="1490CB"/>
          </a:solidFill>
          <a:latin typeface="+mn-lt"/>
          <a:ea typeface="+mn-ea"/>
          <a:cs typeface="+mn-cs"/>
          <a:sym typeface="Helvetica Neue Black Condensed"/>
        </a:defRPr>
      </a:lvl8pPr>
      <a:lvl9pPr indent="1828800" defTabSz="584200" eaLnBrk="1" hangingPunct="1">
        <a:lnSpc>
          <a:spcPct val="80000"/>
        </a:lnSpc>
        <a:defRPr sz="7000">
          <a:solidFill>
            <a:srgbClr val="1490CB"/>
          </a:solidFill>
          <a:latin typeface="+mn-lt"/>
          <a:ea typeface="+mn-ea"/>
          <a:cs typeface="+mn-cs"/>
          <a:sym typeface="Helvetica Neue Black Condensed"/>
        </a:defRPr>
      </a:lvl9pPr>
    </p:titleStyle>
    <p:bodyStyle>
      <a:lvl1pPr marL="444500" indent="-444500" defTabSz="584200" eaLnBrk="1" hangingPunct="1">
        <a:lnSpc>
          <a:spcPct val="120000"/>
        </a:lnSpc>
        <a:spcBef>
          <a:spcPts val="3000"/>
        </a:spcBef>
        <a:buClr>
          <a:srgbClr val="419FCC"/>
        </a:buClr>
        <a:buSzPct val="60000"/>
        <a:buChar char="•"/>
        <a:defRPr sz="3000" b="0" i="0">
          <a:solidFill>
            <a:schemeClr val="tx2">
              <a:lumMod val="10000"/>
            </a:schemeClr>
          </a:solidFill>
          <a:latin typeface="Helvetica Neue Medium" charset="0"/>
          <a:ea typeface="Helvetica Neue Medium" charset="0"/>
          <a:cs typeface="Helvetica Neue Medium" charset="0"/>
          <a:sym typeface="Helvetica Neue Light"/>
        </a:defRPr>
      </a:lvl1pPr>
      <a:lvl2pPr marL="889000" indent="-444500" defTabSz="584200" eaLnBrk="1" hangingPunct="1">
        <a:lnSpc>
          <a:spcPct val="120000"/>
        </a:lnSpc>
        <a:spcBef>
          <a:spcPts val="3000"/>
        </a:spcBef>
        <a:buClr>
          <a:srgbClr val="419FCC"/>
        </a:buClr>
        <a:buSzPct val="60000"/>
        <a:buChar char="•"/>
        <a:defRPr sz="3000" b="0" i="0">
          <a:solidFill>
            <a:schemeClr val="tx2">
              <a:lumMod val="10000"/>
            </a:schemeClr>
          </a:solidFill>
          <a:latin typeface="Helvetica Neue Medium" charset="0"/>
          <a:ea typeface="Helvetica Neue Medium" charset="0"/>
          <a:cs typeface="Helvetica Neue Medium" charset="0"/>
          <a:sym typeface="Helvetica Neue Light"/>
        </a:defRPr>
      </a:lvl2pPr>
      <a:lvl3pPr marL="1333500" indent="-444500" defTabSz="584200" eaLnBrk="1" hangingPunct="1">
        <a:lnSpc>
          <a:spcPct val="120000"/>
        </a:lnSpc>
        <a:spcBef>
          <a:spcPts val="3000"/>
        </a:spcBef>
        <a:buClr>
          <a:srgbClr val="419FCC"/>
        </a:buClr>
        <a:buSzPct val="60000"/>
        <a:buChar char="•"/>
        <a:defRPr sz="3000" b="0" i="0">
          <a:solidFill>
            <a:schemeClr val="tx2">
              <a:lumMod val="10000"/>
            </a:schemeClr>
          </a:solidFill>
          <a:latin typeface="Helvetica Neue Medium" charset="0"/>
          <a:ea typeface="Helvetica Neue Medium" charset="0"/>
          <a:cs typeface="Helvetica Neue Medium" charset="0"/>
          <a:sym typeface="Helvetica Neue Light"/>
        </a:defRPr>
      </a:lvl3pPr>
      <a:lvl4pPr marL="1778000" indent="-444500" defTabSz="584200" eaLnBrk="1" hangingPunct="1">
        <a:lnSpc>
          <a:spcPct val="120000"/>
        </a:lnSpc>
        <a:spcBef>
          <a:spcPts val="3000"/>
        </a:spcBef>
        <a:buClr>
          <a:srgbClr val="419FCC"/>
        </a:buClr>
        <a:buSzPct val="60000"/>
        <a:buChar char="•"/>
        <a:defRPr sz="3000" b="0" i="0">
          <a:solidFill>
            <a:schemeClr val="tx2">
              <a:lumMod val="10000"/>
            </a:schemeClr>
          </a:solidFill>
          <a:latin typeface="Helvetica Neue Medium" charset="0"/>
          <a:ea typeface="Helvetica Neue Medium" charset="0"/>
          <a:cs typeface="Helvetica Neue Medium" charset="0"/>
          <a:sym typeface="Helvetica Neue Light"/>
        </a:defRPr>
      </a:lvl4pPr>
      <a:lvl5pPr marL="2222500" indent="-444500" defTabSz="584200" eaLnBrk="1" hangingPunct="1">
        <a:lnSpc>
          <a:spcPct val="120000"/>
        </a:lnSpc>
        <a:spcBef>
          <a:spcPts val="3000"/>
        </a:spcBef>
        <a:buClr>
          <a:srgbClr val="419FCC"/>
        </a:buClr>
        <a:buSzPct val="60000"/>
        <a:buChar char="•"/>
        <a:defRPr sz="3000" b="0" i="0">
          <a:solidFill>
            <a:schemeClr val="tx2">
              <a:lumMod val="10000"/>
            </a:schemeClr>
          </a:solidFill>
          <a:latin typeface="Helvetica Neue Medium" charset="0"/>
          <a:ea typeface="Helvetica Neue Medium" charset="0"/>
          <a:cs typeface="Helvetica Neue Medium" charset="0"/>
          <a:sym typeface="Helvetica Neue Light"/>
        </a:defRPr>
      </a:lvl5pPr>
      <a:lvl6pPr marL="2667000" indent="-444500" defTabSz="584200" eaLnBrk="1" hangingPunct="1">
        <a:lnSpc>
          <a:spcPct val="120000"/>
        </a:lnSpc>
        <a:spcBef>
          <a:spcPts val="3000"/>
        </a:spcBef>
        <a:buClr>
          <a:srgbClr val="419FCC"/>
        </a:buClr>
        <a:buSzPct val="60000"/>
        <a:buChar char="•"/>
        <a:defRPr sz="3000">
          <a:solidFill>
            <a:srgbClr val="71818C"/>
          </a:solidFill>
          <a:latin typeface="Helvetica Neue Light"/>
          <a:ea typeface="Helvetica Neue Light"/>
          <a:cs typeface="Helvetica Neue Light"/>
          <a:sym typeface="Helvetica Neue Light"/>
        </a:defRPr>
      </a:lvl6pPr>
      <a:lvl7pPr marL="3111500" indent="-444500" defTabSz="584200" eaLnBrk="1" hangingPunct="1">
        <a:lnSpc>
          <a:spcPct val="120000"/>
        </a:lnSpc>
        <a:spcBef>
          <a:spcPts val="3000"/>
        </a:spcBef>
        <a:buClr>
          <a:srgbClr val="419FCC"/>
        </a:buClr>
        <a:buSzPct val="60000"/>
        <a:buChar char="•"/>
        <a:defRPr sz="3000">
          <a:solidFill>
            <a:srgbClr val="71818C"/>
          </a:solidFill>
          <a:latin typeface="Helvetica Neue Light"/>
          <a:ea typeface="Helvetica Neue Light"/>
          <a:cs typeface="Helvetica Neue Light"/>
          <a:sym typeface="Helvetica Neue Light"/>
        </a:defRPr>
      </a:lvl7pPr>
      <a:lvl8pPr marL="3556000" indent="-444500" defTabSz="584200" eaLnBrk="1" hangingPunct="1">
        <a:lnSpc>
          <a:spcPct val="120000"/>
        </a:lnSpc>
        <a:spcBef>
          <a:spcPts val="3000"/>
        </a:spcBef>
        <a:buClr>
          <a:srgbClr val="419FCC"/>
        </a:buClr>
        <a:buSzPct val="60000"/>
        <a:buChar char="•"/>
        <a:defRPr sz="3000">
          <a:solidFill>
            <a:srgbClr val="71818C"/>
          </a:solidFill>
          <a:latin typeface="Helvetica Neue Light"/>
          <a:ea typeface="Helvetica Neue Light"/>
          <a:cs typeface="Helvetica Neue Light"/>
          <a:sym typeface="Helvetica Neue Light"/>
        </a:defRPr>
      </a:lvl8pPr>
      <a:lvl9pPr marL="4000500" indent="-444500" defTabSz="584200" eaLnBrk="1" hangingPunct="1">
        <a:lnSpc>
          <a:spcPct val="120000"/>
        </a:lnSpc>
        <a:spcBef>
          <a:spcPts val="3000"/>
        </a:spcBef>
        <a:buClr>
          <a:srgbClr val="419FCC"/>
        </a:buClr>
        <a:buSzPct val="60000"/>
        <a:buChar char="•"/>
        <a:defRPr sz="3000">
          <a:solidFill>
            <a:srgbClr val="71818C"/>
          </a:solidFill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 defTabSz="584200" eaLnBrk="1" hangingPunct="1">
        <a:defRPr sz="20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 eaLnBrk="1" hangingPunct="1">
        <a:defRPr sz="20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 eaLnBrk="1" hangingPunct="1">
        <a:defRPr sz="20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 eaLnBrk="1" hangingPunct="1">
        <a:defRPr sz="20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 eaLnBrk="1" hangingPunct="1">
        <a:defRPr sz="20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 eaLnBrk="1" hangingPunct="1">
        <a:defRPr sz="20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 eaLnBrk="1" hangingPunct="1">
        <a:defRPr sz="20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 eaLnBrk="1" hangingPunct="1">
        <a:defRPr sz="20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 eaLnBrk="1" hangingPunct="1">
        <a:defRPr sz="20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hart" Target="../charts/char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chart" Target="../charts/char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chart" Target="../charts/char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labos.epfl.ch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labos-epfl/chaos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CHAOS</a:t>
            </a:r>
            <a:br>
              <a:rPr lang="en-US" dirty="0" smtClean="0"/>
            </a:br>
            <a:r>
              <a:rPr lang="en-US" sz="8000" dirty="0"/>
              <a:t>Scale-out Graph Processing from Secondary Storage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5080000"/>
            <a:ext cx="10795000" cy="3919796"/>
          </a:xfrm>
        </p:spPr>
        <p:txBody>
          <a:bodyPr/>
          <a:lstStyle/>
          <a:p>
            <a:pPr>
              <a:tabLst>
                <a:tab pos="10526713" algn="r"/>
              </a:tabLst>
            </a:pPr>
            <a:r>
              <a:rPr lang="en-US" sz="3600" dirty="0" err="1" smtClean="0">
                <a:latin typeface="Helvetica Neue Medium" charset="0"/>
                <a:ea typeface="Helvetica Neue Medium" charset="0"/>
                <a:cs typeface="Helvetica Neue Medium" charset="0"/>
              </a:rPr>
              <a:t>Amitabha</a:t>
            </a:r>
            <a:r>
              <a:rPr lang="en-US" sz="36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Roy	Intel, Santa Clara</a:t>
            </a:r>
          </a:p>
          <a:p>
            <a:pPr>
              <a:tabLst>
                <a:tab pos="10526713" algn="r"/>
              </a:tabLst>
            </a:pPr>
            <a:r>
              <a:rPr lang="en-US" sz="3600" b="1" dirty="0" smtClean="0">
                <a:solidFill>
                  <a:srgbClr val="1690CB"/>
                </a:solidFill>
                <a:latin typeface="Helvetica Neue" charset="0"/>
                <a:ea typeface="Helvetica Neue" charset="0"/>
                <a:cs typeface="Helvetica Neue" charset="0"/>
              </a:rPr>
              <a:t>Laurent Bindschaedler</a:t>
            </a:r>
          </a:p>
          <a:p>
            <a:pPr>
              <a:tabLst>
                <a:tab pos="10526713" algn="r"/>
              </a:tabLst>
            </a:pPr>
            <a:r>
              <a:rPr lang="en-US" sz="3600" dirty="0" err="1" smtClean="0">
                <a:latin typeface="Helvetica Neue Medium" charset="0"/>
                <a:ea typeface="Helvetica Neue Medium" charset="0"/>
                <a:cs typeface="Helvetica Neue Medium" charset="0"/>
              </a:rPr>
              <a:t>Jasmina</a:t>
            </a:r>
            <a:r>
              <a:rPr lang="en-US" sz="36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3600" dirty="0" err="1" smtClean="0">
                <a:latin typeface="Helvetica Neue Medium" charset="0"/>
                <a:ea typeface="Helvetica Neue Medium" charset="0"/>
                <a:cs typeface="Helvetica Neue Medium" charset="0"/>
              </a:rPr>
              <a:t>Malicevic</a:t>
            </a:r>
            <a:r>
              <a:rPr lang="en-US" sz="36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	EPFL, Switzerland</a:t>
            </a:r>
          </a:p>
          <a:p>
            <a:pPr>
              <a:tabLst>
                <a:tab pos="10526713" algn="r"/>
              </a:tabLst>
            </a:pPr>
            <a:r>
              <a:rPr lang="en-US" sz="36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Willy </a:t>
            </a:r>
            <a:r>
              <a:rPr lang="en-US" sz="3600" dirty="0" err="1" smtClean="0">
                <a:latin typeface="Helvetica Neue Medium" charset="0"/>
                <a:ea typeface="Helvetica Neue Medium" charset="0"/>
                <a:cs typeface="Helvetica Neue Medium" charset="0"/>
              </a:rPr>
              <a:t>Zwaenepoel</a:t>
            </a:r>
            <a:endParaRPr lang="en-US" sz="36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84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Starting Point: X-Stream [SOSP’13]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Edge-centric graph processing</a:t>
            </a:r>
          </a:p>
          <a:p>
            <a:r>
              <a:rPr lang="en-US" sz="3200" dirty="0" smtClean="0"/>
              <a:t>Streaming partitions</a:t>
            </a:r>
          </a:p>
          <a:p>
            <a:pPr>
              <a:spcBef>
                <a:spcPts val="0"/>
              </a:spcBef>
            </a:pPr>
            <a:endParaRPr lang="en-US" sz="3200" dirty="0"/>
          </a:p>
          <a:p>
            <a:r>
              <a:rPr lang="en-US" sz="3200" b="1" dirty="0" smtClean="0">
                <a:solidFill>
                  <a:srgbClr val="1690CB"/>
                </a:solidFill>
              </a:rPr>
              <a:t>Vertices in </a:t>
            </a:r>
            <a:r>
              <a:rPr lang="en-US" sz="3200" b="1" dirty="0">
                <a:solidFill>
                  <a:srgbClr val="1690CB"/>
                </a:solidFill>
              </a:rPr>
              <a:t>main </a:t>
            </a:r>
            <a:r>
              <a:rPr lang="en-US" sz="3200" b="1" dirty="0" smtClean="0">
                <a:solidFill>
                  <a:srgbClr val="1690CB"/>
                </a:solidFill>
              </a:rPr>
              <a:t>memory </a:t>
            </a:r>
            <a:r>
              <a:rPr lang="en-US" sz="3200" dirty="0" smtClean="0"/>
              <a:t>for random access</a:t>
            </a:r>
            <a:endParaRPr lang="en-US" sz="3200" dirty="0"/>
          </a:p>
          <a:p>
            <a:r>
              <a:rPr lang="en-US" sz="3200" b="1" dirty="0" smtClean="0">
                <a:solidFill>
                  <a:srgbClr val="1690CB"/>
                </a:solidFill>
              </a:rPr>
              <a:t>Edges</a:t>
            </a:r>
            <a:r>
              <a:rPr lang="en-US" sz="3200" dirty="0" smtClean="0">
                <a:solidFill>
                  <a:srgbClr val="1690CB"/>
                </a:solidFill>
              </a:rPr>
              <a:t> </a:t>
            </a:r>
            <a:r>
              <a:rPr lang="en-US" sz="3200" b="1" dirty="0" smtClean="0">
                <a:solidFill>
                  <a:srgbClr val="1690CB"/>
                </a:solidFill>
              </a:rPr>
              <a:t>in </a:t>
            </a:r>
            <a:r>
              <a:rPr lang="en-US" sz="3200" b="1" dirty="0">
                <a:solidFill>
                  <a:srgbClr val="1690CB"/>
                </a:solidFill>
              </a:rPr>
              <a:t>secondary </a:t>
            </a:r>
            <a:r>
              <a:rPr lang="en-US" sz="3200" b="1" dirty="0" smtClean="0">
                <a:solidFill>
                  <a:srgbClr val="1690CB"/>
                </a:solidFill>
              </a:rPr>
              <a:t>storage </a:t>
            </a:r>
            <a:r>
              <a:rPr lang="en-US" sz="3200" dirty="0" smtClean="0"/>
              <a:t>for sequential access</a:t>
            </a:r>
            <a:endParaRPr lang="en-US" sz="3200" dirty="0"/>
          </a:p>
          <a:p>
            <a:r>
              <a:rPr lang="en-US" sz="3200" dirty="0" smtClean="0"/>
              <a:t>Reorganize </a:t>
            </a:r>
            <a:r>
              <a:rPr lang="en-US" sz="3200" dirty="0"/>
              <a:t>computation to </a:t>
            </a:r>
            <a:r>
              <a:rPr lang="en-US" sz="3200" b="1" dirty="0">
                <a:solidFill>
                  <a:srgbClr val="1690CB"/>
                </a:solidFill>
              </a:rPr>
              <a:t>stream edges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7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Edge-centric Graph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 smtClean="0"/>
              <a:t>Store state in vertices</a:t>
            </a:r>
            <a:br>
              <a:rPr lang="en-US" sz="3600" dirty="0" smtClean="0"/>
            </a:b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sz="3600" b="1" dirty="0" smtClean="0">
                <a:solidFill>
                  <a:srgbClr val="1690CB"/>
                </a:solidFill>
              </a:rPr>
              <a:t>Scatter</a:t>
            </a:r>
            <a:r>
              <a:rPr lang="en-US" sz="3600" dirty="0" smtClean="0"/>
              <a:t> </a:t>
            </a:r>
            <a:r>
              <a:rPr lang="en-US" sz="3600" dirty="0"/>
              <a:t>– For all outgoing edges: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new update = f(vertex value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3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600" b="1" dirty="0">
                <a:solidFill>
                  <a:srgbClr val="1690CB"/>
                </a:solidFill>
              </a:rPr>
              <a:t>Gather</a:t>
            </a:r>
            <a:r>
              <a:rPr lang="en-US" sz="3600" dirty="0">
                <a:solidFill>
                  <a:srgbClr val="1690CB"/>
                </a:solidFill>
              </a:rPr>
              <a:t> </a:t>
            </a:r>
            <a:r>
              <a:rPr lang="en-US" sz="3600" dirty="0"/>
              <a:t>– For all incoming </a:t>
            </a:r>
            <a:r>
              <a:rPr lang="en-US" sz="3600" dirty="0" smtClean="0"/>
              <a:t>edges:</a:t>
            </a:r>
            <a:endParaRPr lang="en-US" sz="3600" dirty="0"/>
          </a:p>
          <a:p>
            <a:pPr marL="444500" lvl="1" indent="0">
              <a:spcBef>
                <a:spcPts val="0"/>
              </a:spcBef>
              <a:buNone/>
            </a:pP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vertex value = </a:t>
            </a:r>
            <a:br>
              <a:rPr lang="en-US" sz="36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  g(vertex value, update)</a:t>
            </a: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362508" y="3024610"/>
            <a:ext cx="2537392" cy="2747225"/>
            <a:chOff x="7218947" y="3588084"/>
            <a:chExt cx="1302084" cy="1550737"/>
          </a:xfrm>
          <a:solidFill>
            <a:srgbClr val="1690CB"/>
          </a:solidFill>
        </p:grpSpPr>
        <p:sp>
          <p:nvSpPr>
            <p:cNvPr id="5" name="Oval 4"/>
            <p:cNvSpPr/>
            <p:nvPr/>
          </p:nvSpPr>
          <p:spPr>
            <a:xfrm>
              <a:off x="7218947" y="4184316"/>
              <a:ext cx="374316" cy="387684"/>
            </a:xfrm>
            <a:prstGeom prst="ellipse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146715" y="3588084"/>
              <a:ext cx="374316" cy="387684"/>
            </a:xfrm>
            <a:prstGeom prst="ellipse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146715" y="4184316"/>
              <a:ext cx="374316" cy="387684"/>
            </a:xfrm>
            <a:prstGeom prst="ellipse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46715" y="4751137"/>
              <a:ext cx="374316" cy="387684"/>
            </a:xfrm>
            <a:prstGeom prst="ellipse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7538446" y="3796632"/>
              <a:ext cx="608269" cy="444459"/>
            </a:xfrm>
            <a:prstGeom prst="straightConnector1">
              <a:avLst/>
            </a:prstGeom>
            <a:grpFill/>
            <a:ln w="38100">
              <a:solidFill>
                <a:srgbClr val="1690CB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593263" y="4378158"/>
              <a:ext cx="553452" cy="0"/>
            </a:xfrm>
            <a:prstGeom prst="straightConnector1">
              <a:avLst/>
            </a:prstGeom>
            <a:grpFill/>
            <a:ln w="38100">
              <a:solidFill>
                <a:srgbClr val="1690CB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538446" y="4515225"/>
              <a:ext cx="608269" cy="429754"/>
            </a:xfrm>
            <a:prstGeom prst="straightConnector1">
              <a:avLst/>
            </a:prstGeom>
            <a:grpFill/>
            <a:ln w="38100">
              <a:solidFill>
                <a:srgbClr val="1690CB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9383923" y="5767194"/>
            <a:ext cx="2516554" cy="2257178"/>
            <a:chOff x="335553" y="5481973"/>
            <a:chExt cx="1291390" cy="1158289"/>
          </a:xfrm>
          <a:solidFill>
            <a:srgbClr val="1690CB"/>
          </a:solidFill>
        </p:grpSpPr>
        <p:sp>
          <p:nvSpPr>
            <p:cNvPr id="13" name="Oval 12"/>
            <p:cNvSpPr/>
            <p:nvPr/>
          </p:nvSpPr>
          <p:spPr>
            <a:xfrm>
              <a:off x="1252627" y="5864894"/>
              <a:ext cx="374316" cy="3876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35553" y="5481973"/>
              <a:ext cx="374316" cy="3876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35553" y="6252578"/>
              <a:ext cx="374316" cy="3876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09869" y="5675815"/>
              <a:ext cx="597575" cy="245854"/>
            </a:xfrm>
            <a:prstGeom prst="straightConnector1">
              <a:avLst/>
            </a:prstGeom>
            <a:grpFill/>
            <a:ln w="38100">
              <a:solidFill>
                <a:srgbClr val="1690CB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709869" y="6195803"/>
              <a:ext cx="597575" cy="250617"/>
            </a:xfrm>
            <a:prstGeom prst="straightConnector1">
              <a:avLst/>
            </a:prstGeom>
            <a:grpFill/>
            <a:ln w="38100">
              <a:solidFill>
                <a:srgbClr val="1690CB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9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Edge-centric Graph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 smtClean="0"/>
              <a:t>Store state in vertices</a:t>
            </a:r>
            <a:br>
              <a:rPr lang="en-US" sz="3600" dirty="0" smtClean="0"/>
            </a:b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sz="3600" b="1" dirty="0" smtClean="0">
                <a:solidFill>
                  <a:srgbClr val="1690CB"/>
                </a:solidFill>
              </a:rPr>
              <a:t>Scatter</a:t>
            </a:r>
            <a:r>
              <a:rPr lang="en-US" sz="3600" dirty="0" smtClean="0"/>
              <a:t>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/>
                </a:solidFill>
              </a:rPr>
              <a:t>For all outgoing </a:t>
            </a:r>
            <a:r>
              <a:rPr lang="en-US" sz="3600" dirty="0" smtClean="0">
                <a:solidFill>
                  <a:schemeClr val="accent5"/>
                </a:solidFill>
              </a:rPr>
              <a:t>edges in ANY ORDER</a:t>
            </a:r>
            <a:r>
              <a:rPr lang="en-US" sz="3600" dirty="0" smtClean="0"/>
              <a:t>: </a:t>
            </a:r>
            <a:endParaRPr lang="en-US" sz="3600" dirty="0"/>
          </a:p>
          <a:p>
            <a:pPr marL="444500" lvl="1" indent="0">
              <a:spcBef>
                <a:spcPts val="0"/>
              </a:spcBef>
              <a:buNone/>
            </a:pP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new update = f(vertex value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3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600" b="1" dirty="0">
                <a:solidFill>
                  <a:srgbClr val="1690CB"/>
                </a:solidFill>
              </a:rPr>
              <a:t>Gather</a:t>
            </a:r>
            <a:r>
              <a:rPr lang="en-US" sz="3600" dirty="0">
                <a:solidFill>
                  <a:srgbClr val="1690CB"/>
                </a:solidFill>
              </a:rPr>
              <a:t>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/>
                </a:solidFill>
              </a:rPr>
              <a:t>For all incoming </a:t>
            </a:r>
            <a:r>
              <a:rPr lang="en-US" sz="3600" dirty="0" smtClean="0">
                <a:solidFill>
                  <a:schemeClr val="accent5"/>
                </a:solidFill>
              </a:rPr>
              <a:t>edges in ANY ORDER</a:t>
            </a:r>
            <a:r>
              <a:rPr lang="en-US" sz="3600" dirty="0" smtClean="0"/>
              <a:t>:</a:t>
            </a:r>
            <a:endParaRPr lang="en-US" sz="3600" dirty="0"/>
          </a:p>
          <a:p>
            <a:pPr marL="444500" lvl="1" indent="0">
              <a:spcBef>
                <a:spcPts val="0"/>
              </a:spcBef>
              <a:buNone/>
            </a:pP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vertex value = </a:t>
            </a:r>
            <a:br>
              <a:rPr lang="en-US" sz="36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  g(vertex value, update)</a:t>
            </a: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539085" y="2812725"/>
            <a:ext cx="2360815" cy="6045619"/>
          </a:xfrm>
          <a:prstGeom prst="rect">
            <a:avLst/>
          </a:prstGeom>
          <a:solidFill>
            <a:schemeClr val="tx2">
              <a:lumMod val="9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Execution on a single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0862" y="2812725"/>
            <a:ext cx="1636364" cy="57276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4900" y="2812725"/>
            <a:ext cx="1636364" cy="227161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9819492" y="5166382"/>
            <a:ext cx="1800000" cy="3380795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Storage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38683" y="305192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Compute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4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Partitions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39085" y="2812725"/>
            <a:ext cx="2360815" cy="6045619"/>
          </a:xfrm>
          <a:prstGeom prst="rect">
            <a:avLst/>
          </a:prstGeom>
          <a:solidFill>
            <a:schemeClr val="tx2">
              <a:lumMod val="9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Can 7"/>
          <p:cNvSpPr/>
          <p:nvPr/>
        </p:nvSpPr>
        <p:spPr>
          <a:xfrm>
            <a:off x="9819492" y="5166382"/>
            <a:ext cx="1800000" cy="350769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8683" y="305192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0" name="Rectangle 9"/>
          <p:cNvSpPr/>
          <p:nvPr/>
        </p:nvSpPr>
        <p:spPr>
          <a:xfrm>
            <a:off x="1104900" y="2838820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4900" y="3775191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4900" y="5123064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rgbClr val="FFFFFF"/>
                </a:solidFill>
              </a:rPr>
              <a:t>V</a:t>
            </a:r>
            <a:r>
              <a:rPr lang="en-US" sz="4400" baseline="-25000" dirty="0" err="1" smtClean="0">
                <a:solidFill>
                  <a:srgbClr val="FFFFFF"/>
                </a:solidFill>
              </a:rPr>
              <a:t>n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5305" y="3897087"/>
            <a:ext cx="615553" cy="1225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40831" y="2838820"/>
            <a:ext cx="1636364" cy="158889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40831" y="4572140"/>
            <a:ext cx="1636364" cy="27430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40831" y="7891886"/>
            <a:ext cx="1636364" cy="13186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 smtClean="0">
                <a:solidFill>
                  <a:srgbClr val="FFFFFF"/>
                </a:solidFill>
              </a:rPr>
              <a:t>n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236" y="6665909"/>
            <a:ext cx="615553" cy="1225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741264" y="2856840"/>
            <a:ext cx="1199567" cy="0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2741264" y="3621759"/>
            <a:ext cx="1199567" cy="78994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/>
          <p:cNvCxnSpPr/>
          <p:nvPr/>
        </p:nvCxnSpPr>
        <p:spPr>
          <a:xfrm>
            <a:off x="2741264" y="3806991"/>
            <a:ext cx="1199567" cy="78994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/>
          <p:nvPr/>
        </p:nvCxnSpPr>
        <p:spPr>
          <a:xfrm>
            <a:off x="2741263" y="4540708"/>
            <a:ext cx="1199568" cy="277449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2741263" y="5123064"/>
            <a:ext cx="1199568" cy="277449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2741263" y="5899581"/>
            <a:ext cx="1199567" cy="3310921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5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Execute partitions one by one</a:t>
            </a:r>
            <a:endParaRPr lang="en-US" sz="6000" dirty="0"/>
          </a:p>
        </p:txBody>
      </p:sp>
      <p:sp>
        <p:nvSpPr>
          <p:cNvPr id="5" name="Rectangle 4"/>
          <p:cNvSpPr/>
          <p:nvPr/>
        </p:nvSpPr>
        <p:spPr>
          <a:xfrm>
            <a:off x="9539085" y="2812725"/>
            <a:ext cx="2360815" cy="6045619"/>
          </a:xfrm>
          <a:prstGeom prst="rect">
            <a:avLst/>
          </a:prstGeom>
          <a:solidFill>
            <a:schemeClr val="tx2">
              <a:lumMod val="9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Can 7"/>
          <p:cNvSpPr/>
          <p:nvPr/>
        </p:nvSpPr>
        <p:spPr>
          <a:xfrm>
            <a:off x="9819492" y="5166382"/>
            <a:ext cx="1800000" cy="350769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8683" y="305192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0" name="Rectangle 9"/>
          <p:cNvSpPr/>
          <p:nvPr/>
        </p:nvSpPr>
        <p:spPr>
          <a:xfrm>
            <a:off x="1104900" y="2838820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4900" y="3775191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4900" y="5123064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rgbClr val="FFFFFF"/>
                </a:solidFill>
              </a:rPr>
              <a:t>V</a:t>
            </a:r>
            <a:r>
              <a:rPr lang="en-US" sz="4400" baseline="-25000" dirty="0" err="1" smtClean="0">
                <a:solidFill>
                  <a:srgbClr val="FFFFFF"/>
                </a:solidFill>
              </a:rPr>
              <a:t>n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5305" y="3897087"/>
            <a:ext cx="615553" cy="1225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40831" y="2838820"/>
            <a:ext cx="1636364" cy="158889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40831" y="4572140"/>
            <a:ext cx="1636364" cy="27430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40831" y="7891886"/>
            <a:ext cx="1636364" cy="13186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 smtClean="0">
                <a:solidFill>
                  <a:srgbClr val="FFFFFF"/>
                </a:solidFill>
              </a:rPr>
              <a:t>n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236" y="6665909"/>
            <a:ext cx="615553" cy="1225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741264" y="2856840"/>
            <a:ext cx="1199567" cy="0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2741264" y="3621759"/>
            <a:ext cx="1199567" cy="78994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/>
          <p:cNvCxnSpPr/>
          <p:nvPr/>
        </p:nvCxnSpPr>
        <p:spPr>
          <a:xfrm>
            <a:off x="2741264" y="3806991"/>
            <a:ext cx="1199567" cy="78994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/>
          <p:nvPr/>
        </p:nvCxnSpPr>
        <p:spPr>
          <a:xfrm>
            <a:off x="2741263" y="4540708"/>
            <a:ext cx="1199568" cy="277449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2741263" y="5123064"/>
            <a:ext cx="1199568" cy="277449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2741263" y="5899581"/>
            <a:ext cx="1199567" cy="3310921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Down Arrow 20"/>
          <p:cNvSpPr/>
          <p:nvPr/>
        </p:nvSpPr>
        <p:spPr>
          <a:xfrm>
            <a:off x="5975652" y="2856840"/>
            <a:ext cx="590481" cy="6283198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0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Execute partitions one by one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39085" y="2812725"/>
            <a:ext cx="2360815" cy="6045619"/>
          </a:xfrm>
          <a:prstGeom prst="rect">
            <a:avLst/>
          </a:prstGeom>
          <a:solidFill>
            <a:schemeClr val="tx2">
              <a:lumMod val="9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Can 7"/>
          <p:cNvSpPr/>
          <p:nvPr/>
        </p:nvSpPr>
        <p:spPr>
          <a:xfrm>
            <a:off x="9819492" y="5166382"/>
            <a:ext cx="1800000" cy="350769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8683" y="305192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0" name="Rectangle 9"/>
          <p:cNvSpPr/>
          <p:nvPr/>
        </p:nvSpPr>
        <p:spPr>
          <a:xfrm>
            <a:off x="1104900" y="2838820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4900" y="3775191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4900" y="5123064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rgbClr val="FFFFFF"/>
                </a:solidFill>
              </a:rPr>
              <a:t>V</a:t>
            </a:r>
            <a:r>
              <a:rPr lang="en-US" sz="4400" baseline="-25000" dirty="0" err="1" smtClean="0">
                <a:solidFill>
                  <a:srgbClr val="FFFFFF"/>
                </a:solidFill>
              </a:rPr>
              <a:t>n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5305" y="3897087"/>
            <a:ext cx="615553" cy="1225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40831" y="2838820"/>
            <a:ext cx="1636364" cy="158889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40831" y="4572140"/>
            <a:ext cx="1636364" cy="27430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40831" y="7891886"/>
            <a:ext cx="1636364" cy="13186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 smtClean="0">
                <a:solidFill>
                  <a:srgbClr val="FFFFFF"/>
                </a:solidFill>
              </a:rPr>
              <a:t>n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236" y="6665909"/>
            <a:ext cx="615553" cy="1225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741264" y="2856840"/>
            <a:ext cx="1199567" cy="0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2741264" y="3621759"/>
            <a:ext cx="1199567" cy="78994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/>
          <p:cNvCxnSpPr/>
          <p:nvPr/>
        </p:nvCxnSpPr>
        <p:spPr>
          <a:xfrm>
            <a:off x="2741264" y="3806991"/>
            <a:ext cx="1199567" cy="78994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/>
          <p:nvPr/>
        </p:nvCxnSpPr>
        <p:spPr>
          <a:xfrm>
            <a:off x="2741263" y="4540708"/>
            <a:ext cx="1199568" cy="277449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2741263" y="5123064"/>
            <a:ext cx="1199568" cy="277449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2741263" y="5899581"/>
            <a:ext cx="1199567" cy="3310921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Down Arrow 20"/>
          <p:cNvSpPr/>
          <p:nvPr/>
        </p:nvSpPr>
        <p:spPr>
          <a:xfrm>
            <a:off x="5975652" y="2856840"/>
            <a:ext cx="590481" cy="6283198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920470" y="3143923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901310" y="5715081"/>
            <a:ext cx="1636364" cy="158889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/>
              <a:t>Execute partitions one by one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39085" y="2812725"/>
            <a:ext cx="2360815" cy="6045619"/>
          </a:xfrm>
          <a:prstGeom prst="rect">
            <a:avLst/>
          </a:prstGeom>
          <a:solidFill>
            <a:schemeClr val="tx2">
              <a:lumMod val="9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Can 7"/>
          <p:cNvSpPr/>
          <p:nvPr/>
        </p:nvSpPr>
        <p:spPr>
          <a:xfrm>
            <a:off x="9819492" y="5166382"/>
            <a:ext cx="1800000" cy="3507691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8683" y="305192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0" name="Rectangle 9"/>
          <p:cNvSpPr/>
          <p:nvPr/>
        </p:nvSpPr>
        <p:spPr>
          <a:xfrm>
            <a:off x="1104900" y="2838820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4900" y="3775191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4900" y="5123064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rgbClr val="FFFFFF"/>
                </a:solidFill>
              </a:rPr>
              <a:t>V</a:t>
            </a:r>
            <a:r>
              <a:rPr lang="en-US" sz="4400" baseline="-25000" dirty="0" err="1" smtClean="0">
                <a:solidFill>
                  <a:srgbClr val="FFFFFF"/>
                </a:solidFill>
              </a:rPr>
              <a:t>n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5305" y="3897087"/>
            <a:ext cx="615553" cy="1225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40831" y="2838820"/>
            <a:ext cx="1636364" cy="158889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 smtClean="0">
                <a:solidFill>
                  <a:srgbClr val="FFFFFF"/>
                </a:solidFill>
              </a:rPr>
              <a:t>1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40831" y="4572140"/>
            <a:ext cx="1636364" cy="27430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40831" y="7891886"/>
            <a:ext cx="1636364" cy="13186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 smtClean="0">
                <a:solidFill>
                  <a:srgbClr val="FFFFFF"/>
                </a:solidFill>
              </a:rPr>
              <a:t>n</a:t>
            </a:r>
            <a:endParaRPr lang="en-US" sz="4400" baseline="-25000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51236" y="6665909"/>
            <a:ext cx="615553" cy="1225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741264" y="2856840"/>
            <a:ext cx="1199567" cy="0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2741264" y="3621759"/>
            <a:ext cx="1199567" cy="78994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/>
          <p:cNvCxnSpPr/>
          <p:nvPr/>
        </p:nvCxnSpPr>
        <p:spPr>
          <a:xfrm>
            <a:off x="2741264" y="3806991"/>
            <a:ext cx="1199567" cy="78994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/>
          <p:nvPr/>
        </p:nvCxnSpPr>
        <p:spPr>
          <a:xfrm>
            <a:off x="2741263" y="4540708"/>
            <a:ext cx="1199568" cy="277449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/>
          <p:cNvCxnSpPr/>
          <p:nvPr/>
        </p:nvCxnSpPr>
        <p:spPr>
          <a:xfrm>
            <a:off x="2741263" y="5123064"/>
            <a:ext cx="1199568" cy="2774492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>
            <a:off x="2741263" y="5899581"/>
            <a:ext cx="1199567" cy="3310921"/>
          </a:xfrm>
          <a:prstGeom prst="line">
            <a:avLst/>
          </a:prstGeom>
          <a:noFill/>
          <a:ln w="57150" cap="flat">
            <a:solidFill>
              <a:schemeClr val="bg2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Down Arrow 20"/>
          <p:cNvSpPr/>
          <p:nvPr/>
        </p:nvSpPr>
        <p:spPr>
          <a:xfrm>
            <a:off x="5975652" y="2856840"/>
            <a:ext cx="590481" cy="6283198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920470" y="3143923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V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901310" y="5696813"/>
            <a:ext cx="1636364" cy="27430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E</a:t>
            </a:r>
            <a:r>
              <a:rPr lang="en-US" sz="4400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31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Scale-out </a:t>
            </a:r>
            <a:r>
              <a:rPr lang="en-US" sz="6600" b="1" dirty="0"/>
              <a:t>⇒</a:t>
            </a:r>
            <a:r>
              <a:rPr lang="en-US" sz="6600" dirty="0" smtClean="0"/>
              <a:t> Chaos</a:t>
            </a:r>
            <a:endParaRPr lang="en-US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1104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6588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3" name="Can 22"/>
          <p:cNvSpPr/>
          <p:nvPr/>
        </p:nvSpPr>
        <p:spPr>
          <a:xfrm>
            <a:off x="3275356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33295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5" name="Can 24"/>
          <p:cNvSpPr/>
          <p:nvPr/>
        </p:nvSpPr>
        <p:spPr>
          <a:xfrm>
            <a:off x="5417017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17017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7" name="Can 26"/>
          <p:cNvSpPr/>
          <p:nvPr/>
        </p:nvSpPr>
        <p:spPr>
          <a:xfrm>
            <a:off x="10099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099900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30" name="TextBox 29"/>
          <p:cNvSpPr txBox="1"/>
          <p:nvPr/>
        </p:nvSpPr>
        <p:spPr>
          <a:xfrm>
            <a:off x="8016178" y="2159000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16178" y="5135623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75524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Insight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04899" y="2658398"/>
            <a:ext cx="8610601" cy="5842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/>
              <a:t>Edge-centric computation is </a:t>
            </a:r>
            <a:r>
              <a:rPr lang="en-US" sz="3200" b="1" dirty="0" smtClean="0">
                <a:solidFill>
                  <a:srgbClr val="1690CB"/>
                </a:solidFill>
              </a:rPr>
              <a:t>order-oblivious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4000" b="1" dirty="0"/>
              <a:t>⇒</a:t>
            </a:r>
            <a:r>
              <a:rPr lang="en-US" sz="3200" dirty="0"/>
              <a:t> Streaming </a:t>
            </a:r>
            <a:r>
              <a:rPr lang="en-US" sz="3200" dirty="0" smtClean="0"/>
              <a:t>partitions are </a:t>
            </a:r>
            <a:r>
              <a:rPr lang="en-US" sz="3200" b="1" dirty="0" smtClean="0">
                <a:solidFill>
                  <a:srgbClr val="1690CB"/>
                </a:solidFill>
              </a:rPr>
              <a:t>independent</a:t>
            </a:r>
          </a:p>
          <a:p>
            <a:pPr marL="0" indent="0">
              <a:buNone/>
            </a:pPr>
            <a:r>
              <a:rPr lang="en-US" sz="4000" b="1" dirty="0" smtClean="0"/>
              <a:t>⇒</a:t>
            </a:r>
            <a:r>
              <a:rPr lang="en-US" sz="3200" dirty="0" smtClean="0"/>
              <a:t> Assign an </a:t>
            </a:r>
            <a:r>
              <a:rPr lang="en-US" sz="3200" b="1" dirty="0" smtClean="0">
                <a:solidFill>
                  <a:srgbClr val="1690CB"/>
                </a:solidFill>
              </a:rPr>
              <a:t>equal number to each machine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Shape 34"/>
          <p:cNvSpPr/>
          <p:nvPr/>
        </p:nvSpPr>
        <p:spPr>
          <a:xfrm>
            <a:off x="9390035" y="3922332"/>
            <a:ext cx="2509865" cy="3314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6784" y="1264"/>
                </a:moveTo>
                <a:cubicBezTo>
                  <a:pt x="16363" y="1078"/>
                  <a:pt x="15824" y="1189"/>
                  <a:pt x="15581" y="1511"/>
                </a:cubicBezTo>
                <a:lnTo>
                  <a:pt x="14280" y="3236"/>
                </a:lnTo>
                <a:cubicBezTo>
                  <a:pt x="14867" y="3417"/>
                  <a:pt x="15381" y="3636"/>
                  <a:pt x="15831" y="3874"/>
                </a:cubicBezTo>
                <a:lnTo>
                  <a:pt x="17106" y="2185"/>
                </a:lnTo>
                <a:cubicBezTo>
                  <a:pt x="17349" y="1863"/>
                  <a:pt x="17205" y="1451"/>
                  <a:pt x="16784" y="1264"/>
                </a:cubicBezTo>
                <a:close/>
                <a:moveTo>
                  <a:pt x="21233" y="4689"/>
                </a:moveTo>
                <a:cubicBezTo>
                  <a:pt x="20988" y="4366"/>
                  <a:pt x="20450" y="4256"/>
                  <a:pt x="20028" y="4442"/>
                </a:cubicBezTo>
                <a:lnTo>
                  <a:pt x="17841" y="5408"/>
                </a:lnTo>
                <a:cubicBezTo>
                  <a:pt x="18203" y="5799"/>
                  <a:pt x="18487" y="6197"/>
                  <a:pt x="18711" y="6581"/>
                </a:cubicBezTo>
                <a:lnTo>
                  <a:pt x="20909" y="5610"/>
                </a:lnTo>
                <a:cubicBezTo>
                  <a:pt x="21331" y="5423"/>
                  <a:pt x="21475" y="5012"/>
                  <a:pt x="21233" y="4689"/>
                </a:cubicBezTo>
                <a:close/>
                <a:moveTo>
                  <a:pt x="1322" y="4393"/>
                </a:moveTo>
                <a:cubicBezTo>
                  <a:pt x="900" y="4207"/>
                  <a:pt x="362" y="4317"/>
                  <a:pt x="118" y="4640"/>
                </a:cubicBezTo>
                <a:cubicBezTo>
                  <a:pt x="-125" y="4963"/>
                  <a:pt x="19" y="5375"/>
                  <a:pt x="441" y="5561"/>
                </a:cubicBezTo>
                <a:lnTo>
                  <a:pt x="2633" y="6530"/>
                </a:lnTo>
                <a:cubicBezTo>
                  <a:pt x="2861" y="6146"/>
                  <a:pt x="3149" y="5751"/>
                  <a:pt x="3514" y="5362"/>
                </a:cubicBezTo>
                <a:cubicBezTo>
                  <a:pt x="3514" y="5362"/>
                  <a:pt x="1322" y="4393"/>
                  <a:pt x="1322" y="4393"/>
                </a:cubicBezTo>
                <a:close/>
                <a:moveTo>
                  <a:pt x="5797" y="1483"/>
                </a:moveTo>
                <a:cubicBezTo>
                  <a:pt x="5553" y="1160"/>
                  <a:pt x="5015" y="1050"/>
                  <a:pt x="4593" y="1236"/>
                </a:cubicBezTo>
                <a:cubicBezTo>
                  <a:pt x="4173" y="1422"/>
                  <a:pt x="4029" y="1834"/>
                  <a:pt x="4272" y="2157"/>
                </a:cubicBezTo>
                <a:lnTo>
                  <a:pt x="5544" y="3843"/>
                </a:lnTo>
                <a:cubicBezTo>
                  <a:pt x="5997" y="3607"/>
                  <a:pt x="6514" y="3392"/>
                  <a:pt x="7103" y="3215"/>
                </a:cubicBezTo>
                <a:cubicBezTo>
                  <a:pt x="7103" y="3215"/>
                  <a:pt x="5797" y="1483"/>
                  <a:pt x="5797" y="1483"/>
                </a:cubicBezTo>
                <a:close/>
                <a:moveTo>
                  <a:pt x="10693" y="0"/>
                </a:moveTo>
                <a:cubicBezTo>
                  <a:pt x="10208" y="0"/>
                  <a:pt x="9813" y="302"/>
                  <a:pt x="9813" y="674"/>
                </a:cubicBezTo>
                <a:lnTo>
                  <a:pt x="9813" y="2753"/>
                </a:lnTo>
                <a:cubicBezTo>
                  <a:pt x="10026" y="2740"/>
                  <a:pt x="11348" y="2744"/>
                  <a:pt x="11574" y="2758"/>
                </a:cubicBezTo>
                <a:lnTo>
                  <a:pt x="11574" y="674"/>
                </a:lnTo>
                <a:cubicBezTo>
                  <a:pt x="11574" y="302"/>
                  <a:pt x="11180" y="0"/>
                  <a:pt x="10693" y="0"/>
                </a:cubicBezTo>
                <a:close/>
                <a:moveTo>
                  <a:pt x="18428" y="9068"/>
                </a:moveTo>
                <a:cubicBezTo>
                  <a:pt x="18228" y="7091"/>
                  <a:pt x="16423" y="3572"/>
                  <a:pt x="10662" y="3572"/>
                </a:cubicBezTo>
                <a:cubicBezTo>
                  <a:pt x="10661" y="3572"/>
                  <a:pt x="10660" y="3572"/>
                  <a:pt x="10659" y="3572"/>
                </a:cubicBezTo>
                <a:cubicBezTo>
                  <a:pt x="10658" y="3572"/>
                  <a:pt x="10658" y="3572"/>
                  <a:pt x="10657" y="3572"/>
                </a:cubicBezTo>
                <a:cubicBezTo>
                  <a:pt x="10656" y="3572"/>
                  <a:pt x="10655" y="3572"/>
                  <a:pt x="10655" y="3572"/>
                </a:cubicBezTo>
                <a:cubicBezTo>
                  <a:pt x="10654" y="3572"/>
                  <a:pt x="10653" y="3572"/>
                  <a:pt x="10652" y="3572"/>
                </a:cubicBezTo>
                <a:cubicBezTo>
                  <a:pt x="4890" y="3572"/>
                  <a:pt x="3086" y="7091"/>
                  <a:pt x="2886" y="9068"/>
                </a:cubicBezTo>
                <a:cubicBezTo>
                  <a:pt x="2715" y="10852"/>
                  <a:pt x="4327" y="12514"/>
                  <a:pt x="4510" y="12775"/>
                </a:cubicBezTo>
                <a:cubicBezTo>
                  <a:pt x="4810" y="13201"/>
                  <a:pt x="6695" y="14825"/>
                  <a:pt x="6762" y="15807"/>
                </a:cubicBezTo>
                <a:cubicBezTo>
                  <a:pt x="6855" y="17159"/>
                  <a:pt x="7070" y="17195"/>
                  <a:pt x="7930" y="17355"/>
                </a:cubicBezTo>
                <a:cubicBezTo>
                  <a:pt x="8807" y="17519"/>
                  <a:pt x="12507" y="17519"/>
                  <a:pt x="13383" y="17355"/>
                </a:cubicBezTo>
                <a:cubicBezTo>
                  <a:pt x="14243" y="17195"/>
                  <a:pt x="14459" y="17159"/>
                  <a:pt x="14552" y="15807"/>
                </a:cubicBezTo>
                <a:cubicBezTo>
                  <a:pt x="14619" y="14825"/>
                  <a:pt x="16504" y="13201"/>
                  <a:pt x="16803" y="12775"/>
                </a:cubicBezTo>
                <a:cubicBezTo>
                  <a:pt x="16987" y="12514"/>
                  <a:pt x="18599" y="10852"/>
                  <a:pt x="18428" y="9068"/>
                </a:cubicBezTo>
                <a:close/>
                <a:moveTo>
                  <a:pt x="13756" y="19204"/>
                </a:moveTo>
                <a:cubicBezTo>
                  <a:pt x="13756" y="18991"/>
                  <a:pt x="13530" y="18817"/>
                  <a:pt x="13251" y="18817"/>
                </a:cubicBezTo>
                <a:lnTo>
                  <a:pt x="8063" y="18817"/>
                </a:lnTo>
                <a:cubicBezTo>
                  <a:pt x="7783" y="18817"/>
                  <a:pt x="7557" y="18991"/>
                  <a:pt x="7557" y="19204"/>
                </a:cubicBezTo>
                <a:lnTo>
                  <a:pt x="7557" y="19204"/>
                </a:lnTo>
                <a:cubicBezTo>
                  <a:pt x="7557" y="19418"/>
                  <a:pt x="7783" y="19591"/>
                  <a:pt x="8063" y="19591"/>
                </a:cubicBezTo>
                <a:lnTo>
                  <a:pt x="13251" y="19591"/>
                </a:lnTo>
                <a:cubicBezTo>
                  <a:pt x="13530" y="19591"/>
                  <a:pt x="13756" y="19418"/>
                  <a:pt x="13756" y="19204"/>
                </a:cubicBezTo>
                <a:cubicBezTo>
                  <a:pt x="13756" y="19204"/>
                  <a:pt x="13756" y="19204"/>
                  <a:pt x="13756" y="19204"/>
                </a:cubicBezTo>
                <a:close/>
                <a:moveTo>
                  <a:pt x="13756" y="18147"/>
                </a:moveTo>
                <a:cubicBezTo>
                  <a:pt x="13756" y="17934"/>
                  <a:pt x="13530" y="17761"/>
                  <a:pt x="13251" y="17761"/>
                </a:cubicBezTo>
                <a:lnTo>
                  <a:pt x="8063" y="17761"/>
                </a:lnTo>
                <a:cubicBezTo>
                  <a:pt x="7783" y="17761"/>
                  <a:pt x="7557" y="17934"/>
                  <a:pt x="7557" y="18147"/>
                </a:cubicBezTo>
                <a:lnTo>
                  <a:pt x="7557" y="18147"/>
                </a:lnTo>
                <a:cubicBezTo>
                  <a:pt x="7557" y="18361"/>
                  <a:pt x="7783" y="18535"/>
                  <a:pt x="8063" y="18535"/>
                </a:cubicBezTo>
                <a:lnTo>
                  <a:pt x="13251" y="18535"/>
                </a:lnTo>
                <a:cubicBezTo>
                  <a:pt x="13530" y="18535"/>
                  <a:pt x="13756" y="18361"/>
                  <a:pt x="13756" y="18147"/>
                </a:cubicBezTo>
                <a:cubicBezTo>
                  <a:pt x="13756" y="18147"/>
                  <a:pt x="13756" y="18147"/>
                  <a:pt x="13756" y="18147"/>
                </a:cubicBezTo>
                <a:close/>
                <a:moveTo>
                  <a:pt x="8400" y="19874"/>
                </a:moveTo>
                <a:lnTo>
                  <a:pt x="12913" y="19874"/>
                </a:lnTo>
                <a:cubicBezTo>
                  <a:pt x="12913" y="20827"/>
                  <a:pt x="11903" y="21600"/>
                  <a:pt x="10657" y="21600"/>
                </a:cubicBezTo>
                <a:cubicBezTo>
                  <a:pt x="9411" y="21600"/>
                  <a:pt x="8400" y="20827"/>
                  <a:pt x="8400" y="19874"/>
                </a:cubicBezTo>
                <a:close/>
              </a:path>
            </a:pathLst>
          </a:custGeom>
          <a:solidFill>
            <a:srgbClr val="B9B9B9"/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 defTabSz="457200">
              <a:lnSpc>
                <a:spcPct val="80000"/>
              </a:lnSpc>
              <a:spcBef>
                <a:spcPts val="550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5532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everywhere…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5761003"/>
            <a:ext cx="4051616" cy="3241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24" y="2470858"/>
            <a:ext cx="5161550" cy="3845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81" y="5910608"/>
            <a:ext cx="4692318" cy="2942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2470858"/>
            <a:ext cx="1835218" cy="1835218"/>
          </a:xfrm>
          <a:prstGeom prst="rect">
            <a:avLst/>
          </a:prstGeom>
          <a:effectLst>
            <a:glow rad="254000">
              <a:srgbClr val="FFFFFF"/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681" y="2470858"/>
            <a:ext cx="1835218" cy="1835218"/>
          </a:xfrm>
          <a:prstGeom prst="rect">
            <a:avLst/>
          </a:prstGeom>
          <a:effectLst>
            <a:glow rad="254000">
              <a:srgbClr val="FFFFFF"/>
            </a:glow>
          </a:effectLst>
        </p:spPr>
      </p:pic>
    </p:spTree>
    <p:extLst>
      <p:ext uri="{BB962C8B-B14F-4D97-AF65-F5344CB8AC3E}">
        <p14:creationId xmlns:p14="http://schemas.microsoft.com/office/powerpoint/2010/main" val="18244849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out to m machines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1104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6588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0" name="Rectangle 9"/>
          <p:cNvSpPr/>
          <p:nvPr/>
        </p:nvSpPr>
        <p:spPr>
          <a:xfrm>
            <a:off x="1186718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3266802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6802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4" name="Rectangle 13"/>
          <p:cNvSpPr/>
          <p:nvPr/>
        </p:nvSpPr>
        <p:spPr>
          <a:xfrm>
            <a:off x="3336932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6" name="Can 15"/>
          <p:cNvSpPr/>
          <p:nvPr/>
        </p:nvSpPr>
        <p:spPr>
          <a:xfrm>
            <a:off x="5417017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7017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8" name="Rectangle 17"/>
          <p:cNvSpPr/>
          <p:nvPr/>
        </p:nvSpPr>
        <p:spPr>
          <a:xfrm>
            <a:off x="5487147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3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20" name="Can 19"/>
          <p:cNvSpPr/>
          <p:nvPr/>
        </p:nvSpPr>
        <p:spPr>
          <a:xfrm>
            <a:off x="10099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099900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2" name="Rectangle 21"/>
          <p:cNvSpPr/>
          <p:nvPr/>
        </p:nvSpPr>
        <p:spPr>
          <a:xfrm>
            <a:off x="10170030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err="1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err="1">
                <a:solidFill>
                  <a:srgbClr val="FFFFFF"/>
                </a:solidFill>
              </a:rPr>
              <a:t>m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16178" y="2159000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16178" y="5135623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2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n 25"/>
          <p:cNvSpPr/>
          <p:nvPr/>
        </p:nvSpPr>
        <p:spPr>
          <a:xfrm>
            <a:off x="3266802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66802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30" name="Rectangle 29"/>
          <p:cNvSpPr/>
          <p:nvPr/>
        </p:nvSpPr>
        <p:spPr>
          <a:xfrm>
            <a:off x="3336932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I/O Imbalance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1104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6588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0" name="Rectangle 9"/>
          <p:cNvSpPr/>
          <p:nvPr/>
        </p:nvSpPr>
        <p:spPr>
          <a:xfrm>
            <a:off x="1186718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16" name="Can 15"/>
          <p:cNvSpPr/>
          <p:nvPr/>
        </p:nvSpPr>
        <p:spPr>
          <a:xfrm>
            <a:off x="5417017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7017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8" name="Rectangle 17"/>
          <p:cNvSpPr/>
          <p:nvPr/>
        </p:nvSpPr>
        <p:spPr>
          <a:xfrm>
            <a:off x="5487147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3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20" name="Can 19"/>
          <p:cNvSpPr/>
          <p:nvPr/>
        </p:nvSpPr>
        <p:spPr>
          <a:xfrm>
            <a:off x="10099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099900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2" name="Rectangle 21"/>
          <p:cNvSpPr/>
          <p:nvPr/>
        </p:nvSpPr>
        <p:spPr>
          <a:xfrm>
            <a:off x="10170030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err="1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err="1">
                <a:solidFill>
                  <a:srgbClr val="FFFFFF"/>
                </a:solidFill>
              </a:rPr>
              <a:t>m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16178" y="2159000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16178" y="5135623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86718" y="5186746"/>
            <a:ext cx="1636364" cy="172831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E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57174" y="5186746"/>
            <a:ext cx="1636364" cy="317532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E</a:t>
            </a:r>
            <a:r>
              <a:rPr lang="en-US" sz="3982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98835" y="5186746"/>
            <a:ext cx="1636364" cy="236121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smtClean="0">
                <a:solidFill>
                  <a:srgbClr val="FFFFFF"/>
                </a:solidFill>
              </a:rPr>
              <a:t>E</a:t>
            </a:r>
            <a:r>
              <a:rPr lang="en-US" sz="3982" baseline="-25000" dirty="0" smtClean="0">
                <a:solidFill>
                  <a:srgbClr val="FFFFFF"/>
                </a:solidFill>
              </a:rPr>
              <a:t>3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181718" y="5186746"/>
            <a:ext cx="1636364" cy="9777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smtClean="0">
                <a:solidFill>
                  <a:srgbClr val="FFFFFF"/>
                </a:solidFill>
              </a:rPr>
              <a:t>E</a:t>
            </a:r>
            <a:r>
              <a:rPr lang="en-US" sz="3982" baseline="-25000" dirty="0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3" name="4-Point Star 2"/>
          <p:cNvSpPr/>
          <p:nvPr/>
        </p:nvSpPr>
        <p:spPr>
          <a:xfrm rot="2399267">
            <a:off x="-4343937" y="-4042104"/>
            <a:ext cx="21692674" cy="17837808"/>
          </a:xfrm>
          <a:prstGeom prst="star4">
            <a:avLst>
              <a:gd name="adj" fmla="val 2815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1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04900" y="2658398"/>
            <a:ext cx="8034148" cy="5842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/>
              <a:t>For secondary storage in a </a:t>
            </a:r>
            <a:r>
              <a:rPr lang="en-US" sz="3200" dirty="0" smtClean="0"/>
              <a:t>small cluster:</a:t>
            </a:r>
          </a:p>
          <a:p>
            <a:pPr marL="444500" lvl="1" indent="0">
              <a:buNone/>
            </a:pPr>
            <a:r>
              <a:rPr lang="en-US" sz="3200" b="1" dirty="0">
                <a:solidFill>
                  <a:srgbClr val="1690CB"/>
                </a:solidFill>
              </a:rPr>
              <a:t>Remote bandwidth ~ local </a:t>
            </a:r>
            <a:r>
              <a:rPr lang="en-US" sz="3200" b="1" dirty="0" smtClean="0">
                <a:solidFill>
                  <a:srgbClr val="1690CB"/>
                </a:solidFill>
              </a:rPr>
              <a:t>bandwidth</a:t>
            </a:r>
          </a:p>
          <a:p>
            <a:pPr marL="444500" lvl="1" indent="0">
              <a:buNone/>
            </a:pPr>
            <a:r>
              <a:rPr lang="en-US" sz="3200" dirty="0" smtClean="0"/>
              <a:t>(Flat Storage [OSDI’12])</a:t>
            </a:r>
            <a:br>
              <a:rPr lang="en-US" sz="3200" dirty="0" smtClean="0"/>
            </a:br>
            <a:endParaRPr lang="en-US" sz="3200" dirty="0" smtClean="0"/>
          </a:p>
          <a:p>
            <a:pPr marL="0" indent="0">
              <a:buNone/>
            </a:pPr>
            <a:r>
              <a:rPr lang="en-US" sz="4000" b="1" dirty="0" smtClean="0"/>
              <a:t>⇒</a:t>
            </a:r>
            <a:r>
              <a:rPr lang="en-US" sz="3200" dirty="0" smtClean="0"/>
              <a:t> Locality hardly matters</a:t>
            </a:r>
          </a:p>
          <a:p>
            <a:pPr marL="0" indent="0">
              <a:buNone/>
            </a:pPr>
            <a:r>
              <a:rPr lang="en-US" sz="4000" b="1" dirty="0" smtClean="0"/>
              <a:t>⇒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1690CB"/>
                </a:solidFill>
              </a:rPr>
              <a:t>Stripe data </a:t>
            </a:r>
            <a:r>
              <a:rPr lang="en-US" sz="3200" dirty="0" smtClean="0"/>
              <a:t>to achieve I/O balance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Shape 34"/>
          <p:cNvSpPr/>
          <p:nvPr/>
        </p:nvSpPr>
        <p:spPr>
          <a:xfrm>
            <a:off x="9390035" y="3922332"/>
            <a:ext cx="2509865" cy="3314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6784" y="1264"/>
                </a:moveTo>
                <a:cubicBezTo>
                  <a:pt x="16363" y="1078"/>
                  <a:pt x="15824" y="1189"/>
                  <a:pt x="15581" y="1511"/>
                </a:cubicBezTo>
                <a:lnTo>
                  <a:pt x="14280" y="3236"/>
                </a:lnTo>
                <a:cubicBezTo>
                  <a:pt x="14867" y="3417"/>
                  <a:pt x="15381" y="3636"/>
                  <a:pt x="15831" y="3874"/>
                </a:cubicBezTo>
                <a:lnTo>
                  <a:pt x="17106" y="2185"/>
                </a:lnTo>
                <a:cubicBezTo>
                  <a:pt x="17349" y="1863"/>
                  <a:pt x="17205" y="1451"/>
                  <a:pt x="16784" y="1264"/>
                </a:cubicBezTo>
                <a:close/>
                <a:moveTo>
                  <a:pt x="21233" y="4689"/>
                </a:moveTo>
                <a:cubicBezTo>
                  <a:pt x="20988" y="4366"/>
                  <a:pt x="20450" y="4256"/>
                  <a:pt x="20028" y="4442"/>
                </a:cubicBezTo>
                <a:lnTo>
                  <a:pt x="17841" y="5408"/>
                </a:lnTo>
                <a:cubicBezTo>
                  <a:pt x="18203" y="5799"/>
                  <a:pt x="18487" y="6197"/>
                  <a:pt x="18711" y="6581"/>
                </a:cubicBezTo>
                <a:lnTo>
                  <a:pt x="20909" y="5610"/>
                </a:lnTo>
                <a:cubicBezTo>
                  <a:pt x="21331" y="5423"/>
                  <a:pt x="21475" y="5012"/>
                  <a:pt x="21233" y="4689"/>
                </a:cubicBezTo>
                <a:close/>
                <a:moveTo>
                  <a:pt x="1322" y="4393"/>
                </a:moveTo>
                <a:cubicBezTo>
                  <a:pt x="900" y="4207"/>
                  <a:pt x="362" y="4317"/>
                  <a:pt x="118" y="4640"/>
                </a:cubicBezTo>
                <a:cubicBezTo>
                  <a:pt x="-125" y="4963"/>
                  <a:pt x="19" y="5375"/>
                  <a:pt x="441" y="5561"/>
                </a:cubicBezTo>
                <a:lnTo>
                  <a:pt x="2633" y="6530"/>
                </a:lnTo>
                <a:cubicBezTo>
                  <a:pt x="2861" y="6146"/>
                  <a:pt x="3149" y="5751"/>
                  <a:pt x="3514" y="5362"/>
                </a:cubicBezTo>
                <a:cubicBezTo>
                  <a:pt x="3514" y="5362"/>
                  <a:pt x="1322" y="4393"/>
                  <a:pt x="1322" y="4393"/>
                </a:cubicBezTo>
                <a:close/>
                <a:moveTo>
                  <a:pt x="5797" y="1483"/>
                </a:moveTo>
                <a:cubicBezTo>
                  <a:pt x="5553" y="1160"/>
                  <a:pt x="5015" y="1050"/>
                  <a:pt x="4593" y="1236"/>
                </a:cubicBezTo>
                <a:cubicBezTo>
                  <a:pt x="4173" y="1422"/>
                  <a:pt x="4029" y="1834"/>
                  <a:pt x="4272" y="2157"/>
                </a:cubicBezTo>
                <a:lnTo>
                  <a:pt x="5544" y="3843"/>
                </a:lnTo>
                <a:cubicBezTo>
                  <a:pt x="5997" y="3607"/>
                  <a:pt x="6514" y="3392"/>
                  <a:pt x="7103" y="3215"/>
                </a:cubicBezTo>
                <a:cubicBezTo>
                  <a:pt x="7103" y="3215"/>
                  <a:pt x="5797" y="1483"/>
                  <a:pt x="5797" y="1483"/>
                </a:cubicBezTo>
                <a:close/>
                <a:moveTo>
                  <a:pt x="10693" y="0"/>
                </a:moveTo>
                <a:cubicBezTo>
                  <a:pt x="10208" y="0"/>
                  <a:pt x="9813" y="302"/>
                  <a:pt x="9813" y="674"/>
                </a:cubicBezTo>
                <a:lnTo>
                  <a:pt x="9813" y="2753"/>
                </a:lnTo>
                <a:cubicBezTo>
                  <a:pt x="10026" y="2740"/>
                  <a:pt x="11348" y="2744"/>
                  <a:pt x="11574" y="2758"/>
                </a:cubicBezTo>
                <a:lnTo>
                  <a:pt x="11574" y="674"/>
                </a:lnTo>
                <a:cubicBezTo>
                  <a:pt x="11574" y="302"/>
                  <a:pt x="11180" y="0"/>
                  <a:pt x="10693" y="0"/>
                </a:cubicBezTo>
                <a:close/>
                <a:moveTo>
                  <a:pt x="18428" y="9068"/>
                </a:moveTo>
                <a:cubicBezTo>
                  <a:pt x="18228" y="7091"/>
                  <a:pt x="16423" y="3572"/>
                  <a:pt x="10662" y="3572"/>
                </a:cubicBezTo>
                <a:cubicBezTo>
                  <a:pt x="10661" y="3572"/>
                  <a:pt x="10660" y="3572"/>
                  <a:pt x="10659" y="3572"/>
                </a:cubicBezTo>
                <a:cubicBezTo>
                  <a:pt x="10658" y="3572"/>
                  <a:pt x="10658" y="3572"/>
                  <a:pt x="10657" y="3572"/>
                </a:cubicBezTo>
                <a:cubicBezTo>
                  <a:pt x="10656" y="3572"/>
                  <a:pt x="10655" y="3572"/>
                  <a:pt x="10655" y="3572"/>
                </a:cubicBezTo>
                <a:cubicBezTo>
                  <a:pt x="10654" y="3572"/>
                  <a:pt x="10653" y="3572"/>
                  <a:pt x="10652" y="3572"/>
                </a:cubicBezTo>
                <a:cubicBezTo>
                  <a:pt x="4890" y="3572"/>
                  <a:pt x="3086" y="7091"/>
                  <a:pt x="2886" y="9068"/>
                </a:cubicBezTo>
                <a:cubicBezTo>
                  <a:pt x="2715" y="10852"/>
                  <a:pt x="4327" y="12514"/>
                  <a:pt x="4510" y="12775"/>
                </a:cubicBezTo>
                <a:cubicBezTo>
                  <a:pt x="4810" y="13201"/>
                  <a:pt x="6695" y="14825"/>
                  <a:pt x="6762" y="15807"/>
                </a:cubicBezTo>
                <a:cubicBezTo>
                  <a:pt x="6855" y="17159"/>
                  <a:pt x="7070" y="17195"/>
                  <a:pt x="7930" y="17355"/>
                </a:cubicBezTo>
                <a:cubicBezTo>
                  <a:pt x="8807" y="17519"/>
                  <a:pt x="12507" y="17519"/>
                  <a:pt x="13383" y="17355"/>
                </a:cubicBezTo>
                <a:cubicBezTo>
                  <a:pt x="14243" y="17195"/>
                  <a:pt x="14459" y="17159"/>
                  <a:pt x="14552" y="15807"/>
                </a:cubicBezTo>
                <a:cubicBezTo>
                  <a:pt x="14619" y="14825"/>
                  <a:pt x="16504" y="13201"/>
                  <a:pt x="16803" y="12775"/>
                </a:cubicBezTo>
                <a:cubicBezTo>
                  <a:pt x="16987" y="12514"/>
                  <a:pt x="18599" y="10852"/>
                  <a:pt x="18428" y="9068"/>
                </a:cubicBezTo>
                <a:close/>
                <a:moveTo>
                  <a:pt x="13756" y="19204"/>
                </a:moveTo>
                <a:cubicBezTo>
                  <a:pt x="13756" y="18991"/>
                  <a:pt x="13530" y="18817"/>
                  <a:pt x="13251" y="18817"/>
                </a:cubicBezTo>
                <a:lnTo>
                  <a:pt x="8063" y="18817"/>
                </a:lnTo>
                <a:cubicBezTo>
                  <a:pt x="7783" y="18817"/>
                  <a:pt x="7557" y="18991"/>
                  <a:pt x="7557" y="19204"/>
                </a:cubicBezTo>
                <a:lnTo>
                  <a:pt x="7557" y="19204"/>
                </a:lnTo>
                <a:cubicBezTo>
                  <a:pt x="7557" y="19418"/>
                  <a:pt x="7783" y="19591"/>
                  <a:pt x="8063" y="19591"/>
                </a:cubicBezTo>
                <a:lnTo>
                  <a:pt x="13251" y="19591"/>
                </a:lnTo>
                <a:cubicBezTo>
                  <a:pt x="13530" y="19591"/>
                  <a:pt x="13756" y="19418"/>
                  <a:pt x="13756" y="19204"/>
                </a:cubicBezTo>
                <a:cubicBezTo>
                  <a:pt x="13756" y="19204"/>
                  <a:pt x="13756" y="19204"/>
                  <a:pt x="13756" y="19204"/>
                </a:cubicBezTo>
                <a:close/>
                <a:moveTo>
                  <a:pt x="13756" y="18147"/>
                </a:moveTo>
                <a:cubicBezTo>
                  <a:pt x="13756" y="17934"/>
                  <a:pt x="13530" y="17761"/>
                  <a:pt x="13251" y="17761"/>
                </a:cubicBezTo>
                <a:lnTo>
                  <a:pt x="8063" y="17761"/>
                </a:lnTo>
                <a:cubicBezTo>
                  <a:pt x="7783" y="17761"/>
                  <a:pt x="7557" y="17934"/>
                  <a:pt x="7557" y="18147"/>
                </a:cubicBezTo>
                <a:lnTo>
                  <a:pt x="7557" y="18147"/>
                </a:lnTo>
                <a:cubicBezTo>
                  <a:pt x="7557" y="18361"/>
                  <a:pt x="7783" y="18535"/>
                  <a:pt x="8063" y="18535"/>
                </a:cubicBezTo>
                <a:lnTo>
                  <a:pt x="13251" y="18535"/>
                </a:lnTo>
                <a:cubicBezTo>
                  <a:pt x="13530" y="18535"/>
                  <a:pt x="13756" y="18361"/>
                  <a:pt x="13756" y="18147"/>
                </a:cubicBezTo>
                <a:cubicBezTo>
                  <a:pt x="13756" y="18147"/>
                  <a:pt x="13756" y="18147"/>
                  <a:pt x="13756" y="18147"/>
                </a:cubicBezTo>
                <a:close/>
                <a:moveTo>
                  <a:pt x="8400" y="19874"/>
                </a:moveTo>
                <a:lnTo>
                  <a:pt x="12913" y="19874"/>
                </a:lnTo>
                <a:cubicBezTo>
                  <a:pt x="12913" y="20827"/>
                  <a:pt x="11903" y="21600"/>
                  <a:pt x="10657" y="21600"/>
                </a:cubicBezTo>
                <a:cubicBezTo>
                  <a:pt x="9411" y="21600"/>
                  <a:pt x="8400" y="20827"/>
                  <a:pt x="8400" y="19874"/>
                </a:cubicBezTo>
                <a:close/>
              </a:path>
            </a:pathLst>
          </a:custGeom>
          <a:solidFill>
            <a:srgbClr val="B9B9B9"/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 defTabSz="457200">
              <a:lnSpc>
                <a:spcPct val="80000"/>
              </a:lnSpc>
              <a:spcBef>
                <a:spcPts val="550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808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1104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" name="Can 53"/>
          <p:cNvSpPr/>
          <p:nvPr/>
        </p:nvSpPr>
        <p:spPr>
          <a:xfrm>
            <a:off x="3260958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" name="Can 54"/>
          <p:cNvSpPr/>
          <p:nvPr/>
        </p:nvSpPr>
        <p:spPr>
          <a:xfrm>
            <a:off x="5417017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Can 55"/>
          <p:cNvSpPr/>
          <p:nvPr/>
        </p:nvSpPr>
        <p:spPr>
          <a:xfrm>
            <a:off x="10099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Stripe edges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02336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23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16588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5" name="Rectangle 24"/>
          <p:cNvSpPr/>
          <p:nvPr/>
        </p:nvSpPr>
        <p:spPr>
          <a:xfrm>
            <a:off x="1186718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66802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7" name="Rectangle 26"/>
          <p:cNvSpPr/>
          <p:nvPr/>
        </p:nvSpPr>
        <p:spPr>
          <a:xfrm>
            <a:off x="3336932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417017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9" name="Rectangle 28"/>
          <p:cNvSpPr/>
          <p:nvPr/>
        </p:nvSpPr>
        <p:spPr>
          <a:xfrm>
            <a:off x="5487147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3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099900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31" name="Rectangle 30"/>
          <p:cNvSpPr/>
          <p:nvPr/>
        </p:nvSpPr>
        <p:spPr>
          <a:xfrm>
            <a:off x="10170030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err="1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err="1">
                <a:solidFill>
                  <a:srgbClr val="FFFFFF"/>
                </a:solidFill>
              </a:rPr>
              <a:t>m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16178" y="2159000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16178" y="6427988"/>
            <a:ext cx="1128515" cy="1341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050058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202336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050058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202336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050058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3,2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202336" y="7948518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050058" y="7948518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343598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1320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343599" y="5990556"/>
            <a:ext cx="773424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191320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2,9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343599" y="6672133"/>
            <a:ext cx="773424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199681" y="6672133"/>
            <a:ext cx="758385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343598" y="7948518"/>
            <a:ext cx="773425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509016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356738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509016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352170" y="5990556"/>
            <a:ext cx="771341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2,6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509016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52170" y="6672133"/>
            <a:ext cx="771341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3,1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509016" y="7948518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352170" y="7948518"/>
            <a:ext cx="771341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m,6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0191899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1,6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08812" y="6662674"/>
            <a:ext cx="9605116" cy="1225977"/>
            <a:chOff x="1708812" y="6662674"/>
            <a:chExt cx="9605116" cy="1225977"/>
          </a:xfrm>
        </p:grpSpPr>
        <p:sp>
          <p:nvSpPr>
            <p:cNvPr id="8" name="TextBox 7"/>
            <p:cNvSpPr txBox="1"/>
            <p:nvPr/>
          </p:nvSpPr>
          <p:spPr>
            <a:xfrm>
              <a:off x="1708812" y="6662674"/>
              <a:ext cx="615553" cy="122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…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850074" y="6662674"/>
              <a:ext cx="615553" cy="122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…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015492" y="6662674"/>
              <a:ext cx="615553" cy="122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…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0698375" y="6662674"/>
              <a:ext cx="615553" cy="122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…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11039621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0191899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2,8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1039621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2,10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0191899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1039621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3,3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191899" y="7948518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518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4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27" grpId="0" animBg="1"/>
      <p:bldP spid="29" grpId="0" animBg="1"/>
      <p:bldP spid="31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7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/>
          <p:cNvSpPr/>
          <p:nvPr/>
        </p:nvSpPr>
        <p:spPr>
          <a:xfrm>
            <a:off x="1104900" y="6885431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Can 34"/>
          <p:cNvSpPr/>
          <p:nvPr/>
        </p:nvSpPr>
        <p:spPr>
          <a:xfrm>
            <a:off x="327236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46142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Can 38"/>
          <p:cNvSpPr/>
          <p:nvPr/>
        </p:nvSpPr>
        <p:spPr>
          <a:xfrm>
            <a:off x="10088212" y="6894492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4900" y="889000"/>
            <a:ext cx="10795000" cy="1270000"/>
          </a:xfrm>
          <a:effectLst/>
        </p:spPr>
        <p:txBody>
          <a:bodyPr>
            <a:noAutofit/>
          </a:bodyPr>
          <a:lstStyle/>
          <a:p>
            <a:r>
              <a:rPr lang="en-US" sz="5000" dirty="0" smtClean="0"/>
              <a:t>Where do we read the next edge stripe?</a:t>
            </a:r>
            <a:endParaRPr lang="en-US" sz="5000" dirty="0"/>
          </a:p>
        </p:txBody>
      </p:sp>
      <p:sp>
        <p:nvSpPr>
          <p:cNvPr id="5" name="Rectangle 4"/>
          <p:cNvSpPr/>
          <p:nvPr/>
        </p:nvSpPr>
        <p:spPr>
          <a:xfrm>
            <a:off x="1104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6" name="Rectangle 5"/>
          <p:cNvSpPr/>
          <p:nvPr/>
        </p:nvSpPr>
        <p:spPr>
          <a:xfrm>
            <a:off x="3272367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7" name="Rectangle 6"/>
          <p:cNvSpPr/>
          <p:nvPr/>
        </p:nvSpPr>
        <p:spPr>
          <a:xfrm>
            <a:off x="5417018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9" name="Rectangle 8"/>
          <p:cNvSpPr/>
          <p:nvPr/>
        </p:nvSpPr>
        <p:spPr>
          <a:xfrm>
            <a:off x="10099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5" name="TextBox 14"/>
          <p:cNvSpPr txBox="1"/>
          <p:nvPr/>
        </p:nvSpPr>
        <p:spPr>
          <a:xfrm>
            <a:off x="8094201" y="354016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0562" y="651374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Straight Arrow Connector 9"/>
          <p:cNvCxnSpPr>
            <a:endCxn id="14" idx="0"/>
          </p:cNvCxnSpPr>
          <p:nvPr/>
        </p:nvCxnSpPr>
        <p:spPr>
          <a:xfrm>
            <a:off x="2004900" y="4398264"/>
            <a:ext cx="0" cy="293716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endCxn id="35" idx="0"/>
          </p:cNvCxnSpPr>
          <p:nvPr/>
        </p:nvCxnSpPr>
        <p:spPr>
          <a:xfrm>
            <a:off x="2004900" y="4398264"/>
            <a:ext cx="2167467" cy="292209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endCxn id="36" idx="0"/>
          </p:cNvCxnSpPr>
          <p:nvPr/>
        </p:nvCxnSpPr>
        <p:spPr>
          <a:xfrm>
            <a:off x="2004900" y="4398264"/>
            <a:ext cx="4356527" cy="292209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endCxn id="39" idx="0"/>
          </p:cNvCxnSpPr>
          <p:nvPr/>
        </p:nvCxnSpPr>
        <p:spPr>
          <a:xfrm>
            <a:off x="2004900" y="4398264"/>
            <a:ext cx="8983312" cy="29462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2065326" y="5779890"/>
            <a:ext cx="359074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?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50026" y="5761322"/>
            <a:ext cx="359074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?</a:t>
            </a:r>
            <a:endParaRPr kumimoji="0" lang="en-US" sz="360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36184" y="5779263"/>
            <a:ext cx="359074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?</a:t>
            </a:r>
            <a:endParaRPr kumimoji="0" lang="en-US" sz="360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84203" y="5943642"/>
            <a:ext cx="359074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?</a:t>
            </a:r>
            <a:endParaRPr kumimoji="0" lang="en-US" sz="360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24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186718" y="2676422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02336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50058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348367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6089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41933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89655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191899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1,6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8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04900" y="2658398"/>
            <a:ext cx="7826829" cy="5842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/>
              <a:t>For 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scatter</a:t>
            </a:r>
            <a:r>
              <a:rPr lang="en-US" sz="3200" dirty="0" smtClean="0"/>
              <a:t> and 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gather</a:t>
            </a:r>
            <a:r>
              <a:rPr lang="en-US" sz="3200" dirty="0" smtClean="0"/>
              <a:t>:</a:t>
            </a:r>
          </a:p>
          <a:p>
            <a:pPr marL="444500" lvl="1" indent="0">
              <a:buNone/>
            </a:pPr>
            <a:r>
              <a:rPr lang="en-US" sz="3200" b="1" dirty="0" smtClean="0">
                <a:solidFill>
                  <a:srgbClr val="1690CB"/>
                </a:solidFill>
              </a:rPr>
              <a:t>Order does not matter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4000" b="1" dirty="0" smtClean="0"/>
              <a:t>⇒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1690CB"/>
                </a:solidFill>
              </a:rPr>
              <a:t>Pick any </a:t>
            </a:r>
            <a:r>
              <a:rPr lang="en-US" sz="3200" dirty="0" smtClean="0"/>
              <a:t>edge/update</a:t>
            </a:r>
            <a:r>
              <a:rPr lang="en-US" sz="3200" b="1" dirty="0" smtClean="0">
                <a:solidFill>
                  <a:srgbClr val="1690CB"/>
                </a:solidFill>
              </a:rPr>
              <a:t> stripe</a:t>
            </a:r>
            <a:endParaRPr lang="en-US" sz="3200" b="1" dirty="0">
              <a:solidFill>
                <a:srgbClr val="1690C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Shape 34"/>
          <p:cNvSpPr/>
          <p:nvPr/>
        </p:nvSpPr>
        <p:spPr>
          <a:xfrm>
            <a:off x="9390035" y="3922332"/>
            <a:ext cx="2509865" cy="3314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6784" y="1264"/>
                </a:moveTo>
                <a:cubicBezTo>
                  <a:pt x="16363" y="1078"/>
                  <a:pt x="15824" y="1189"/>
                  <a:pt x="15581" y="1511"/>
                </a:cubicBezTo>
                <a:lnTo>
                  <a:pt x="14280" y="3236"/>
                </a:lnTo>
                <a:cubicBezTo>
                  <a:pt x="14867" y="3417"/>
                  <a:pt x="15381" y="3636"/>
                  <a:pt x="15831" y="3874"/>
                </a:cubicBezTo>
                <a:lnTo>
                  <a:pt x="17106" y="2185"/>
                </a:lnTo>
                <a:cubicBezTo>
                  <a:pt x="17349" y="1863"/>
                  <a:pt x="17205" y="1451"/>
                  <a:pt x="16784" y="1264"/>
                </a:cubicBezTo>
                <a:close/>
                <a:moveTo>
                  <a:pt x="21233" y="4689"/>
                </a:moveTo>
                <a:cubicBezTo>
                  <a:pt x="20988" y="4366"/>
                  <a:pt x="20450" y="4256"/>
                  <a:pt x="20028" y="4442"/>
                </a:cubicBezTo>
                <a:lnTo>
                  <a:pt x="17841" y="5408"/>
                </a:lnTo>
                <a:cubicBezTo>
                  <a:pt x="18203" y="5799"/>
                  <a:pt x="18487" y="6197"/>
                  <a:pt x="18711" y="6581"/>
                </a:cubicBezTo>
                <a:lnTo>
                  <a:pt x="20909" y="5610"/>
                </a:lnTo>
                <a:cubicBezTo>
                  <a:pt x="21331" y="5423"/>
                  <a:pt x="21475" y="5012"/>
                  <a:pt x="21233" y="4689"/>
                </a:cubicBezTo>
                <a:close/>
                <a:moveTo>
                  <a:pt x="1322" y="4393"/>
                </a:moveTo>
                <a:cubicBezTo>
                  <a:pt x="900" y="4207"/>
                  <a:pt x="362" y="4317"/>
                  <a:pt x="118" y="4640"/>
                </a:cubicBezTo>
                <a:cubicBezTo>
                  <a:pt x="-125" y="4963"/>
                  <a:pt x="19" y="5375"/>
                  <a:pt x="441" y="5561"/>
                </a:cubicBezTo>
                <a:lnTo>
                  <a:pt x="2633" y="6530"/>
                </a:lnTo>
                <a:cubicBezTo>
                  <a:pt x="2861" y="6146"/>
                  <a:pt x="3149" y="5751"/>
                  <a:pt x="3514" y="5362"/>
                </a:cubicBezTo>
                <a:cubicBezTo>
                  <a:pt x="3514" y="5362"/>
                  <a:pt x="1322" y="4393"/>
                  <a:pt x="1322" y="4393"/>
                </a:cubicBezTo>
                <a:close/>
                <a:moveTo>
                  <a:pt x="5797" y="1483"/>
                </a:moveTo>
                <a:cubicBezTo>
                  <a:pt x="5553" y="1160"/>
                  <a:pt x="5015" y="1050"/>
                  <a:pt x="4593" y="1236"/>
                </a:cubicBezTo>
                <a:cubicBezTo>
                  <a:pt x="4173" y="1422"/>
                  <a:pt x="4029" y="1834"/>
                  <a:pt x="4272" y="2157"/>
                </a:cubicBezTo>
                <a:lnTo>
                  <a:pt x="5544" y="3843"/>
                </a:lnTo>
                <a:cubicBezTo>
                  <a:pt x="5997" y="3607"/>
                  <a:pt x="6514" y="3392"/>
                  <a:pt x="7103" y="3215"/>
                </a:cubicBezTo>
                <a:cubicBezTo>
                  <a:pt x="7103" y="3215"/>
                  <a:pt x="5797" y="1483"/>
                  <a:pt x="5797" y="1483"/>
                </a:cubicBezTo>
                <a:close/>
                <a:moveTo>
                  <a:pt x="10693" y="0"/>
                </a:moveTo>
                <a:cubicBezTo>
                  <a:pt x="10208" y="0"/>
                  <a:pt x="9813" y="302"/>
                  <a:pt x="9813" y="674"/>
                </a:cubicBezTo>
                <a:lnTo>
                  <a:pt x="9813" y="2753"/>
                </a:lnTo>
                <a:cubicBezTo>
                  <a:pt x="10026" y="2740"/>
                  <a:pt x="11348" y="2744"/>
                  <a:pt x="11574" y="2758"/>
                </a:cubicBezTo>
                <a:lnTo>
                  <a:pt x="11574" y="674"/>
                </a:lnTo>
                <a:cubicBezTo>
                  <a:pt x="11574" y="302"/>
                  <a:pt x="11180" y="0"/>
                  <a:pt x="10693" y="0"/>
                </a:cubicBezTo>
                <a:close/>
                <a:moveTo>
                  <a:pt x="18428" y="9068"/>
                </a:moveTo>
                <a:cubicBezTo>
                  <a:pt x="18228" y="7091"/>
                  <a:pt x="16423" y="3572"/>
                  <a:pt x="10662" y="3572"/>
                </a:cubicBezTo>
                <a:cubicBezTo>
                  <a:pt x="10661" y="3572"/>
                  <a:pt x="10660" y="3572"/>
                  <a:pt x="10659" y="3572"/>
                </a:cubicBezTo>
                <a:cubicBezTo>
                  <a:pt x="10658" y="3572"/>
                  <a:pt x="10658" y="3572"/>
                  <a:pt x="10657" y="3572"/>
                </a:cubicBezTo>
                <a:cubicBezTo>
                  <a:pt x="10656" y="3572"/>
                  <a:pt x="10655" y="3572"/>
                  <a:pt x="10655" y="3572"/>
                </a:cubicBezTo>
                <a:cubicBezTo>
                  <a:pt x="10654" y="3572"/>
                  <a:pt x="10653" y="3572"/>
                  <a:pt x="10652" y="3572"/>
                </a:cubicBezTo>
                <a:cubicBezTo>
                  <a:pt x="4890" y="3572"/>
                  <a:pt x="3086" y="7091"/>
                  <a:pt x="2886" y="9068"/>
                </a:cubicBezTo>
                <a:cubicBezTo>
                  <a:pt x="2715" y="10852"/>
                  <a:pt x="4327" y="12514"/>
                  <a:pt x="4510" y="12775"/>
                </a:cubicBezTo>
                <a:cubicBezTo>
                  <a:pt x="4810" y="13201"/>
                  <a:pt x="6695" y="14825"/>
                  <a:pt x="6762" y="15807"/>
                </a:cubicBezTo>
                <a:cubicBezTo>
                  <a:pt x="6855" y="17159"/>
                  <a:pt x="7070" y="17195"/>
                  <a:pt x="7930" y="17355"/>
                </a:cubicBezTo>
                <a:cubicBezTo>
                  <a:pt x="8807" y="17519"/>
                  <a:pt x="12507" y="17519"/>
                  <a:pt x="13383" y="17355"/>
                </a:cubicBezTo>
                <a:cubicBezTo>
                  <a:pt x="14243" y="17195"/>
                  <a:pt x="14459" y="17159"/>
                  <a:pt x="14552" y="15807"/>
                </a:cubicBezTo>
                <a:cubicBezTo>
                  <a:pt x="14619" y="14825"/>
                  <a:pt x="16504" y="13201"/>
                  <a:pt x="16803" y="12775"/>
                </a:cubicBezTo>
                <a:cubicBezTo>
                  <a:pt x="16987" y="12514"/>
                  <a:pt x="18599" y="10852"/>
                  <a:pt x="18428" y="9068"/>
                </a:cubicBezTo>
                <a:close/>
                <a:moveTo>
                  <a:pt x="13756" y="19204"/>
                </a:moveTo>
                <a:cubicBezTo>
                  <a:pt x="13756" y="18991"/>
                  <a:pt x="13530" y="18817"/>
                  <a:pt x="13251" y="18817"/>
                </a:cubicBezTo>
                <a:lnTo>
                  <a:pt x="8063" y="18817"/>
                </a:lnTo>
                <a:cubicBezTo>
                  <a:pt x="7783" y="18817"/>
                  <a:pt x="7557" y="18991"/>
                  <a:pt x="7557" y="19204"/>
                </a:cubicBezTo>
                <a:lnTo>
                  <a:pt x="7557" y="19204"/>
                </a:lnTo>
                <a:cubicBezTo>
                  <a:pt x="7557" y="19418"/>
                  <a:pt x="7783" y="19591"/>
                  <a:pt x="8063" y="19591"/>
                </a:cubicBezTo>
                <a:lnTo>
                  <a:pt x="13251" y="19591"/>
                </a:lnTo>
                <a:cubicBezTo>
                  <a:pt x="13530" y="19591"/>
                  <a:pt x="13756" y="19418"/>
                  <a:pt x="13756" y="19204"/>
                </a:cubicBezTo>
                <a:cubicBezTo>
                  <a:pt x="13756" y="19204"/>
                  <a:pt x="13756" y="19204"/>
                  <a:pt x="13756" y="19204"/>
                </a:cubicBezTo>
                <a:close/>
                <a:moveTo>
                  <a:pt x="13756" y="18147"/>
                </a:moveTo>
                <a:cubicBezTo>
                  <a:pt x="13756" y="17934"/>
                  <a:pt x="13530" y="17761"/>
                  <a:pt x="13251" y="17761"/>
                </a:cubicBezTo>
                <a:lnTo>
                  <a:pt x="8063" y="17761"/>
                </a:lnTo>
                <a:cubicBezTo>
                  <a:pt x="7783" y="17761"/>
                  <a:pt x="7557" y="17934"/>
                  <a:pt x="7557" y="18147"/>
                </a:cubicBezTo>
                <a:lnTo>
                  <a:pt x="7557" y="18147"/>
                </a:lnTo>
                <a:cubicBezTo>
                  <a:pt x="7557" y="18361"/>
                  <a:pt x="7783" y="18535"/>
                  <a:pt x="8063" y="18535"/>
                </a:cubicBezTo>
                <a:lnTo>
                  <a:pt x="13251" y="18535"/>
                </a:lnTo>
                <a:cubicBezTo>
                  <a:pt x="13530" y="18535"/>
                  <a:pt x="13756" y="18361"/>
                  <a:pt x="13756" y="18147"/>
                </a:cubicBezTo>
                <a:cubicBezTo>
                  <a:pt x="13756" y="18147"/>
                  <a:pt x="13756" y="18147"/>
                  <a:pt x="13756" y="18147"/>
                </a:cubicBezTo>
                <a:close/>
                <a:moveTo>
                  <a:pt x="8400" y="19874"/>
                </a:moveTo>
                <a:lnTo>
                  <a:pt x="12913" y="19874"/>
                </a:lnTo>
                <a:cubicBezTo>
                  <a:pt x="12913" y="20827"/>
                  <a:pt x="11903" y="21600"/>
                  <a:pt x="10657" y="21600"/>
                </a:cubicBezTo>
                <a:cubicBezTo>
                  <a:pt x="9411" y="21600"/>
                  <a:pt x="8400" y="20827"/>
                  <a:pt x="8400" y="19874"/>
                </a:cubicBezTo>
                <a:close/>
              </a:path>
            </a:pathLst>
          </a:custGeom>
          <a:solidFill>
            <a:srgbClr val="B9B9B9"/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 defTabSz="457200">
              <a:lnSpc>
                <a:spcPct val="80000"/>
              </a:lnSpc>
              <a:spcBef>
                <a:spcPts val="550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1135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/>
          <p:cNvSpPr/>
          <p:nvPr/>
        </p:nvSpPr>
        <p:spPr>
          <a:xfrm>
            <a:off x="1104900" y="6885431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Can 34"/>
          <p:cNvSpPr/>
          <p:nvPr/>
        </p:nvSpPr>
        <p:spPr>
          <a:xfrm>
            <a:off x="327236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46142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Can 38"/>
          <p:cNvSpPr/>
          <p:nvPr/>
        </p:nvSpPr>
        <p:spPr>
          <a:xfrm>
            <a:off x="10088212" y="6894492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4000"/>
              <a:t>Answer: Any random stripe that has not been read!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104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6" name="Rectangle 5"/>
          <p:cNvSpPr/>
          <p:nvPr/>
        </p:nvSpPr>
        <p:spPr>
          <a:xfrm>
            <a:off x="3272367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7" name="Rectangle 6"/>
          <p:cNvSpPr/>
          <p:nvPr/>
        </p:nvSpPr>
        <p:spPr>
          <a:xfrm>
            <a:off x="5417018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9" name="Rectangle 8"/>
          <p:cNvSpPr/>
          <p:nvPr/>
        </p:nvSpPr>
        <p:spPr>
          <a:xfrm>
            <a:off x="10099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5" name="TextBox 14"/>
          <p:cNvSpPr txBox="1"/>
          <p:nvPr/>
        </p:nvSpPr>
        <p:spPr>
          <a:xfrm>
            <a:off x="8094201" y="354016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0562" y="651374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97502" y="7452602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cxnSp>
        <p:nvCxnSpPr>
          <p:cNvPr id="32" name="Straight Arrow Connector 31"/>
          <p:cNvCxnSpPr>
            <a:endCxn id="35" idx="0"/>
          </p:cNvCxnSpPr>
          <p:nvPr/>
        </p:nvCxnSpPr>
        <p:spPr>
          <a:xfrm>
            <a:off x="2004900" y="4532881"/>
            <a:ext cx="2167467" cy="278747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320201" y="5555411"/>
            <a:ext cx="748612" cy="96753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26</a:t>
            </a:fld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86718" y="2676422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202336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050058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348367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068813" y="6216741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41933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89655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191899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1,6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97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/>
          <p:cNvSpPr/>
          <p:nvPr/>
        </p:nvSpPr>
        <p:spPr>
          <a:xfrm>
            <a:off x="1104900" y="6885431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Can 34"/>
          <p:cNvSpPr/>
          <p:nvPr/>
        </p:nvSpPr>
        <p:spPr>
          <a:xfrm>
            <a:off x="327236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46142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Can 38"/>
          <p:cNvSpPr/>
          <p:nvPr/>
        </p:nvSpPr>
        <p:spPr>
          <a:xfrm>
            <a:off x="10088212" y="6894492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5400" dirty="0" smtClean="0"/>
              <a:t>In fact, we read several stripes…</a:t>
            </a:r>
            <a:endParaRPr lang="en-US" sz="5400" dirty="0"/>
          </a:p>
        </p:txBody>
      </p:sp>
      <p:sp>
        <p:nvSpPr>
          <p:cNvPr id="5" name="Rectangle 4"/>
          <p:cNvSpPr/>
          <p:nvPr/>
        </p:nvSpPr>
        <p:spPr>
          <a:xfrm>
            <a:off x="1104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6" name="Rectangle 5"/>
          <p:cNvSpPr/>
          <p:nvPr/>
        </p:nvSpPr>
        <p:spPr>
          <a:xfrm>
            <a:off x="3272367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7" name="Rectangle 6"/>
          <p:cNvSpPr/>
          <p:nvPr/>
        </p:nvSpPr>
        <p:spPr>
          <a:xfrm>
            <a:off x="5417018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9" name="Rectangle 8"/>
          <p:cNvSpPr/>
          <p:nvPr/>
        </p:nvSpPr>
        <p:spPr>
          <a:xfrm>
            <a:off x="10099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5" name="TextBox 14"/>
          <p:cNvSpPr txBox="1"/>
          <p:nvPr/>
        </p:nvSpPr>
        <p:spPr>
          <a:xfrm>
            <a:off x="8094201" y="354016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0562" y="651374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87988" y="4930588"/>
            <a:ext cx="0" cy="124440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672736" y="5654954"/>
            <a:ext cx="1190880" cy="80005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7450907" y="5749380"/>
            <a:ext cx="2166891" cy="70357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2004900" y="4398264"/>
            <a:ext cx="0" cy="293716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2004900" y="4398264"/>
            <a:ext cx="4356527" cy="292209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2004900" y="4398264"/>
            <a:ext cx="8983312" cy="29462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27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6718" y="2676422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97502" y="7452602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60" name="Rectangle 59"/>
          <p:cNvSpPr/>
          <p:nvPr/>
        </p:nvSpPr>
        <p:spPr>
          <a:xfrm>
            <a:off x="1202336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96946" y="615016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348367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41933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850748" y="6144309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617798" y="6144309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1,6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062083" y="7452601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71" name="Rectangle 70"/>
          <p:cNvSpPr/>
          <p:nvPr/>
        </p:nvSpPr>
        <p:spPr>
          <a:xfrm>
            <a:off x="6406685" y="7452601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72" name="Rectangle 71"/>
          <p:cNvSpPr/>
          <p:nvPr/>
        </p:nvSpPr>
        <p:spPr>
          <a:xfrm>
            <a:off x="10167042" y="7473360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</p:spTree>
    <p:extLst>
      <p:ext uri="{BB962C8B-B14F-4D97-AF65-F5344CB8AC3E}">
        <p14:creationId xmlns:p14="http://schemas.microsoft.com/office/powerpoint/2010/main" val="98524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Chaos </a:t>
            </a:r>
            <a:r>
              <a:rPr lang="en-US" sz="6000" dirty="0" smtClean="0">
                <a:sym typeface="Wingdings"/>
              </a:rPr>
              <a:t>achieves I/O balance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28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21448349">
            <a:off x="6829278" y="4273402"/>
            <a:ext cx="3712567" cy="3140611"/>
          </a:xfrm>
          <a:prstGeom prst="rect">
            <a:avLst/>
          </a:prstGeom>
          <a:solidFill>
            <a:srgbClr val="1690C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I/O</a:t>
            </a:r>
            <a:b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</a:b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Imbalance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819734"/>
            <a:ext cx="5226515" cy="2829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73" y="7200422"/>
            <a:ext cx="5645727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670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1104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" name="Can 53"/>
          <p:cNvSpPr/>
          <p:nvPr/>
        </p:nvSpPr>
        <p:spPr>
          <a:xfrm>
            <a:off x="3260958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" name="Can 54"/>
          <p:cNvSpPr/>
          <p:nvPr/>
        </p:nvSpPr>
        <p:spPr>
          <a:xfrm>
            <a:off x="5417017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Can 55"/>
          <p:cNvSpPr/>
          <p:nvPr/>
        </p:nvSpPr>
        <p:spPr>
          <a:xfrm>
            <a:off x="10099900" y="4652254"/>
            <a:ext cx="1800000" cy="4244306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mtClean="0"/>
              <a:t>Problem: Computation Imbalance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1202336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29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16588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5" name="Rectangle 24"/>
          <p:cNvSpPr/>
          <p:nvPr/>
        </p:nvSpPr>
        <p:spPr>
          <a:xfrm>
            <a:off x="1186718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66802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7" name="Rectangle 26"/>
          <p:cNvSpPr/>
          <p:nvPr/>
        </p:nvSpPr>
        <p:spPr>
          <a:xfrm>
            <a:off x="3336932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417017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9" name="Rectangle 28"/>
          <p:cNvSpPr/>
          <p:nvPr/>
        </p:nvSpPr>
        <p:spPr>
          <a:xfrm>
            <a:off x="5487147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3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099900" y="2699398"/>
            <a:ext cx="1800000" cy="14607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31" name="Rectangle 30"/>
          <p:cNvSpPr/>
          <p:nvPr/>
        </p:nvSpPr>
        <p:spPr>
          <a:xfrm>
            <a:off x="10170030" y="2879265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err="1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err="1">
                <a:solidFill>
                  <a:srgbClr val="FFFFFF"/>
                </a:solidFill>
              </a:rPr>
              <a:t>m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16178" y="2159000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16178" y="6427988"/>
            <a:ext cx="1128515" cy="13418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050058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202336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050058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202336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050058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3,2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202336" y="7948518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050058" y="7948518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343598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1320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343599" y="5990556"/>
            <a:ext cx="773424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191320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2,9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343599" y="6672133"/>
            <a:ext cx="773424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199681" y="6672133"/>
            <a:ext cx="758385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343598" y="7948518"/>
            <a:ext cx="773425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509016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356738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509016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352170" y="5990556"/>
            <a:ext cx="771341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2,6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509016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2,4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52170" y="6672133"/>
            <a:ext cx="771341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3,1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509016" y="7948518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352170" y="7948518"/>
            <a:ext cx="771341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m,6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0191899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1,6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08812" y="6662674"/>
            <a:ext cx="9605116" cy="1225977"/>
            <a:chOff x="1708812" y="6662674"/>
            <a:chExt cx="9605116" cy="1225977"/>
          </a:xfrm>
        </p:grpSpPr>
        <p:sp>
          <p:nvSpPr>
            <p:cNvPr id="8" name="TextBox 7"/>
            <p:cNvSpPr txBox="1"/>
            <p:nvPr/>
          </p:nvSpPr>
          <p:spPr>
            <a:xfrm>
              <a:off x="1708812" y="6662674"/>
              <a:ext cx="615553" cy="122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…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850074" y="6662674"/>
              <a:ext cx="615553" cy="122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…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015492" y="6662674"/>
              <a:ext cx="615553" cy="122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…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0698375" y="6662674"/>
              <a:ext cx="615553" cy="122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…</a:t>
              </a: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11039621" y="530817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0191899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2,8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1039621" y="599055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2,10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0191899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2,5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1039621" y="6672133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3,3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191899" y="7948518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m,3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487147" y="2879265"/>
            <a:ext cx="1636364" cy="791947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tx2">
                <a:lumMod val="10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3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050058" y="6672133"/>
            <a:ext cx="766773" cy="59400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tx2">
                <a:lumMod val="10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3,2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352170" y="6672133"/>
            <a:ext cx="771341" cy="59400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tx2">
                <a:lumMod val="10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3,1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1039621" y="6672133"/>
            <a:ext cx="766773" cy="594000"/>
          </a:xfrm>
          <a:prstGeom prst="rect">
            <a:avLst/>
          </a:prstGeom>
          <a:pattFill prst="wdUpDiag">
            <a:fgClr>
              <a:schemeClr val="accent2"/>
            </a:fgClr>
            <a:bgClr>
              <a:schemeClr val="tx2">
                <a:lumMod val="10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3,3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65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112" grpId="0" animBg="1"/>
      <p:bldP spid="113" grpId="0" animBg="1"/>
      <p:bldP spid="114" grpId="0" animBg="1"/>
      <p:bldP spid="116" grpId="0" animBg="1"/>
      <p:bldP spid="117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30" grpId="0" animBg="1"/>
      <p:bldP spid="131" grpId="0" animBg="1"/>
      <p:bldP spid="132" grpId="0" animBg="1"/>
      <p:bldP spid="134" grpId="0" animBg="1"/>
      <p:bldP spid="135" grpId="0" animBg="1"/>
      <p:bldP spid="138" grpId="0" animBg="1"/>
      <p:bldP spid="139" grpId="0" animBg="1"/>
      <p:bldP spid="140" grpId="0" animBg="1"/>
      <p:bldP spid="141" grpId="0" animBg="1"/>
      <p:bldP spid="143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What is large?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2996" y="3771592"/>
            <a:ext cx="7054132" cy="147734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sz="3600" i="1" dirty="0" smtClean="0"/>
              <a:t>A billion edges isn’t cool. You know what’s cool? A </a:t>
            </a:r>
            <a:r>
              <a:rPr lang="en-US" sz="3600" b="1" i="1" dirty="0" smtClean="0">
                <a:solidFill>
                  <a:srgbClr val="1690CB"/>
                </a:solidFill>
              </a:rPr>
              <a:t>TRILLION</a:t>
            </a:r>
            <a:r>
              <a:rPr lang="en-US" sz="3600" i="1" dirty="0" smtClean="0">
                <a:solidFill>
                  <a:srgbClr val="1690CB"/>
                </a:solidFill>
              </a:rPr>
              <a:t> </a:t>
            </a:r>
            <a:r>
              <a:rPr lang="en-US" sz="3600" i="1" dirty="0" smtClean="0"/>
              <a:t>edges!</a:t>
            </a:r>
            <a:endParaRPr lang="en-US" sz="3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4598" y="5783287"/>
            <a:ext cx="4829848" cy="10782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– Avery </a:t>
            </a:r>
            <a:r>
              <a:rPr kumimoji="0" lang="en-US" sz="320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Ching</a:t>
            </a: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, Facebook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pic>
        <p:nvPicPr>
          <p:cNvPr id="8" name="Picture 7" descr="averych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570000"/>
            <a:ext cx="2613600" cy="2613600"/>
          </a:xfrm>
          <a:prstGeom prst="ellipse">
            <a:avLst/>
          </a:prstGeom>
          <a:ln w="254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481426" y="2159000"/>
            <a:ext cx="1051570" cy="41806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0000" b="0" i="0" u="none" strike="noStrike" cap="none" spc="0" normalizeH="0" baseline="0" dirty="0" smtClean="0">
                <a:ln>
                  <a:noFill/>
                </a:ln>
                <a:solidFill>
                  <a:srgbClr val="1690C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“</a:t>
            </a:r>
            <a:endParaRPr kumimoji="0" lang="en-US" sz="20000" b="0" i="0" u="none" strike="noStrike" cap="none" spc="0" normalizeH="0" baseline="0" dirty="0">
              <a:ln>
                <a:noFill/>
              </a:ln>
              <a:solidFill>
                <a:srgbClr val="1690C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 rot="10800000">
            <a:off x="10848330" y="2680899"/>
            <a:ext cx="1051570" cy="41806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0000" b="0" i="0" u="none" strike="noStrike" cap="none" spc="0" normalizeH="0" baseline="0" dirty="0" smtClean="0">
                <a:ln>
                  <a:noFill/>
                </a:ln>
                <a:solidFill>
                  <a:srgbClr val="1690C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“</a:t>
            </a:r>
            <a:endParaRPr kumimoji="0" lang="en-US" sz="20000" b="0" i="0" u="none" strike="noStrike" cap="none" spc="0" normalizeH="0" baseline="0" dirty="0">
              <a:ln>
                <a:noFill/>
              </a:ln>
              <a:solidFill>
                <a:srgbClr val="1690C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10834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04900" y="2658398"/>
            <a:ext cx="8034148" cy="5842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 smtClean="0"/>
              <a:t>Edge/update </a:t>
            </a:r>
            <a:r>
              <a:rPr lang="en-US" sz="3200" b="1" dirty="0" smtClean="0">
                <a:solidFill>
                  <a:srgbClr val="1690CB"/>
                </a:solidFill>
              </a:rPr>
              <a:t>stripes are independent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4000" b="1" dirty="0"/>
              <a:t>⇒</a:t>
            </a:r>
            <a:r>
              <a:rPr lang="en-US" sz="3200" dirty="0"/>
              <a:t> </a:t>
            </a:r>
            <a:r>
              <a:rPr lang="en-US" sz="3200" b="1" dirty="0" smtClean="0">
                <a:solidFill>
                  <a:srgbClr val="1690CB"/>
                </a:solidFill>
              </a:rPr>
              <a:t>Any machine </a:t>
            </a:r>
            <a:r>
              <a:rPr lang="en-US" sz="3200" dirty="0" smtClean="0"/>
              <a:t>can process them</a:t>
            </a:r>
            <a:endParaRPr lang="en-US" sz="3200" b="1" dirty="0" smtClean="0">
              <a:solidFill>
                <a:srgbClr val="1690CB"/>
              </a:solidFill>
            </a:endParaRPr>
          </a:p>
          <a:p>
            <a:pPr marL="0" indent="0">
              <a:buNone/>
            </a:pPr>
            <a:r>
              <a:rPr lang="en-US" sz="4000" b="1" dirty="0" smtClean="0"/>
              <a:t>⇒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1690CB"/>
                </a:solidFill>
              </a:rPr>
              <a:t>Use work stealing </a:t>
            </a:r>
            <a:r>
              <a:rPr lang="en-US" sz="3200" dirty="0" smtClean="0"/>
              <a:t>to achieve computation balance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Shape 34"/>
          <p:cNvSpPr/>
          <p:nvPr/>
        </p:nvSpPr>
        <p:spPr>
          <a:xfrm>
            <a:off x="9390035" y="3922332"/>
            <a:ext cx="2509865" cy="3314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6784" y="1264"/>
                </a:moveTo>
                <a:cubicBezTo>
                  <a:pt x="16363" y="1078"/>
                  <a:pt x="15824" y="1189"/>
                  <a:pt x="15581" y="1511"/>
                </a:cubicBezTo>
                <a:lnTo>
                  <a:pt x="14280" y="3236"/>
                </a:lnTo>
                <a:cubicBezTo>
                  <a:pt x="14867" y="3417"/>
                  <a:pt x="15381" y="3636"/>
                  <a:pt x="15831" y="3874"/>
                </a:cubicBezTo>
                <a:lnTo>
                  <a:pt x="17106" y="2185"/>
                </a:lnTo>
                <a:cubicBezTo>
                  <a:pt x="17349" y="1863"/>
                  <a:pt x="17205" y="1451"/>
                  <a:pt x="16784" y="1264"/>
                </a:cubicBezTo>
                <a:close/>
                <a:moveTo>
                  <a:pt x="21233" y="4689"/>
                </a:moveTo>
                <a:cubicBezTo>
                  <a:pt x="20988" y="4366"/>
                  <a:pt x="20450" y="4256"/>
                  <a:pt x="20028" y="4442"/>
                </a:cubicBezTo>
                <a:lnTo>
                  <a:pt x="17841" y="5408"/>
                </a:lnTo>
                <a:cubicBezTo>
                  <a:pt x="18203" y="5799"/>
                  <a:pt x="18487" y="6197"/>
                  <a:pt x="18711" y="6581"/>
                </a:cubicBezTo>
                <a:lnTo>
                  <a:pt x="20909" y="5610"/>
                </a:lnTo>
                <a:cubicBezTo>
                  <a:pt x="21331" y="5423"/>
                  <a:pt x="21475" y="5012"/>
                  <a:pt x="21233" y="4689"/>
                </a:cubicBezTo>
                <a:close/>
                <a:moveTo>
                  <a:pt x="1322" y="4393"/>
                </a:moveTo>
                <a:cubicBezTo>
                  <a:pt x="900" y="4207"/>
                  <a:pt x="362" y="4317"/>
                  <a:pt x="118" y="4640"/>
                </a:cubicBezTo>
                <a:cubicBezTo>
                  <a:pt x="-125" y="4963"/>
                  <a:pt x="19" y="5375"/>
                  <a:pt x="441" y="5561"/>
                </a:cubicBezTo>
                <a:lnTo>
                  <a:pt x="2633" y="6530"/>
                </a:lnTo>
                <a:cubicBezTo>
                  <a:pt x="2861" y="6146"/>
                  <a:pt x="3149" y="5751"/>
                  <a:pt x="3514" y="5362"/>
                </a:cubicBezTo>
                <a:cubicBezTo>
                  <a:pt x="3514" y="5362"/>
                  <a:pt x="1322" y="4393"/>
                  <a:pt x="1322" y="4393"/>
                </a:cubicBezTo>
                <a:close/>
                <a:moveTo>
                  <a:pt x="5797" y="1483"/>
                </a:moveTo>
                <a:cubicBezTo>
                  <a:pt x="5553" y="1160"/>
                  <a:pt x="5015" y="1050"/>
                  <a:pt x="4593" y="1236"/>
                </a:cubicBezTo>
                <a:cubicBezTo>
                  <a:pt x="4173" y="1422"/>
                  <a:pt x="4029" y="1834"/>
                  <a:pt x="4272" y="2157"/>
                </a:cubicBezTo>
                <a:lnTo>
                  <a:pt x="5544" y="3843"/>
                </a:lnTo>
                <a:cubicBezTo>
                  <a:pt x="5997" y="3607"/>
                  <a:pt x="6514" y="3392"/>
                  <a:pt x="7103" y="3215"/>
                </a:cubicBezTo>
                <a:cubicBezTo>
                  <a:pt x="7103" y="3215"/>
                  <a:pt x="5797" y="1483"/>
                  <a:pt x="5797" y="1483"/>
                </a:cubicBezTo>
                <a:close/>
                <a:moveTo>
                  <a:pt x="10693" y="0"/>
                </a:moveTo>
                <a:cubicBezTo>
                  <a:pt x="10208" y="0"/>
                  <a:pt x="9813" y="302"/>
                  <a:pt x="9813" y="674"/>
                </a:cubicBezTo>
                <a:lnTo>
                  <a:pt x="9813" y="2753"/>
                </a:lnTo>
                <a:cubicBezTo>
                  <a:pt x="10026" y="2740"/>
                  <a:pt x="11348" y="2744"/>
                  <a:pt x="11574" y="2758"/>
                </a:cubicBezTo>
                <a:lnTo>
                  <a:pt x="11574" y="674"/>
                </a:lnTo>
                <a:cubicBezTo>
                  <a:pt x="11574" y="302"/>
                  <a:pt x="11180" y="0"/>
                  <a:pt x="10693" y="0"/>
                </a:cubicBezTo>
                <a:close/>
                <a:moveTo>
                  <a:pt x="18428" y="9068"/>
                </a:moveTo>
                <a:cubicBezTo>
                  <a:pt x="18228" y="7091"/>
                  <a:pt x="16423" y="3572"/>
                  <a:pt x="10662" y="3572"/>
                </a:cubicBezTo>
                <a:cubicBezTo>
                  <a:pt x="10661" y="3572"/>
                  <a:pt x="10660" y="3572"/>
                  <a:pt x="10659" y="3572"/>
                </a:cubicBezTo>
                <a:cubicBezTo>
                  <a:pt x="10658" y="3572"/>
                  <a:pt x="10658" y="3572"/>
                  <a:pt x="10657" y="3572"/>
                </a:cubicBezTo>
                <a:cubicBezTo>
                  <a:pt x="10656" y="3572"/>
                  <a:pt x="10655" y="3572"/>
                  <a:pt x="10655" y="3572"/>
                </a:cubicBezTo>
                <a:cubicBezTo>
                  <a:pt x="10654" y="3572"/>
                  <a:pt x="10653" y="3572"/>
                  <a:pt x="10652" y="3572"/>
                </a:cubicBezTo>
                <a:cubicBezTo>
                  <a:pt x="4890" y="3572"/>
                  <a:pt x="3086" y="7091"/>
                  <a:pt x="2886" y="9068"/>
                </a:cubicBezTo>
                <a:cubicBezTo>
                  <a:pt x="2715" y="10852"/>
                  <a:pt x="4327" y="12514"/>
                  <a:pt x="4510" y="12775"/>
                </a:cubicBezTo>
                <a:cubicBezTo>
                  <a:pt x="4810" y="13201"/>
                  <a:pt x="6695" y="14825"/>
                  <a:pt x="6762" y="15807"/>
                </a:cubicBezTo>
                <a:cubicBezTo>
                  <a:pt x="6855" y="17159"/>
                  <a:pt x="7070" y="17195"/>
                  <a:pt x="7930" y="17355"/>
                </a:cubicBezTo>
                <a:cubicBezTo>
                  <a:pt x="8807" y="17519"/>
                  <a:pt x="12507" y="17519"/>
                  <a:pt x="13383" y="17355"/>
                </a:cubicBezTo>
                <a:cubicBezTo>
                  <a:pt x="14243" y="17195"/>
                  <a:pt x="14459" y="17159"/>
                  <a:pt x="14552" y="15807"/>
                </a:cubicBezTo>
                <a:cubicBezTo>
                  <a:pt x="14619" y="14825"/>
                  <a:pt x="16504" y="13201"/>
                  <a:pt x="16803" y="12775"/>
                </a:cubicBezTo>
                <a:cubicBezTo>
                  <a:pt x="16987" y="12514"/>
                  <a:pt x="18599" y="10852"/>
                  <a:pt x="18428" y="9068"/>
                </a:cubicBezTo>
                <a:close/>
                <a:moveTo>
                  <a:pt x="13756" y="19204"/>
                </a:moveTo>
                <a:cubicBezTo>
                  <a:pt x="13756" y="18991"/>
                  <a:pt x="13530" y="18817"/>
                  <a:pt x="13251" y="18817"/>
                </a:cubicBezTo>
                <a:lnTo>
                  <a:pt x="8063" y="18817"/>
                </a:lnTo>
                <a:cubicBezTo>
                  <a:pt x="7783" y="18817"/>
                  <a:pt x="7557" y="18991"/>
                  <a:pt x="7557" y="19204"/>
                </a:cubicBezTo>
                <a:lnTo>
                  <a:pt x="7557" y="19204"/>
                </a:lnTo>
                <a:cubicBezTo>
                  <a:pt x="7557" y="19418"/>
                  <a:pt x="7783" y="19591"/>
                  <a:pt x="8063" y="19591"/>
                </a:cubicBezTo>
                <a:lnTo>
                  <a:pt x="13251" y="19591"/>
                </a:lnTo>
                <a:cubicBezTo>
                  <a:pt x="13530" y="19591"/>
                  <a:pt x="13756" y="19418"/>
                  <a:pt x="13756" y="19204"/>
                </a:cubicBezTo>
                <a:cubicBezTo>
                  <a:pt x="13756" y="19204"/>
                  <a:pt x="13756" y="19204"/>
                  <a:pt x="13756" y="19204"/>
                </a:cubicBezTo>
                <a:close/>
                <a:moveTo>
                  <a:pt x="13756" y="18147"/>
                </a:moveTo>
                <a:cubicBezTo>
                  <a:pt x="13756" y="17934"/>
                  <a:pt x="13530" y="17761"/>
                  <a:pt x="13251" y="17761"/>
                </a:cubicBezTo>
                <a:lnTo>
                  <a:pt x="8063" y="17761"/>
                </a:lnTo>
                <a:cubicBezTo>
                  <a:pt x="7783" y="17761"/>
                  <a:pt x="7557" y="17934"/>
                  <a:pt x="7557" y="18147"/>
                </a:cubicBezTo>
                <a:lnTo>
                  <a:pt x="7557" y="18147"/>
                </a:lnTo>
                <a:cubicBezTo>
                  <a:pt x="7557" y="18361"/>
                  <a:pt x="7783" y="18535"/>
                  <a:pt x="8063" y="18535"/>
                </a:cubicBezTo>
                <a:lnTo>
                  <a:pt x="13251" y="18535"/>
                </a:lnTo>
                <a:cubicBezTo>
                  <a:pt x="13530" y="18535"/>
                  <a:pt x="13756" y="18361"/>
                  <a:pt x="13756" y="18147"/>
                </a:cubicBezTo>
                <a:cubicBezTo>
                  <a:pt x="13756" y="18147"/>
                  <a:pt x="13756" y="18147"/>
                  <a:pt x="13756" y="18147"/>
                </a:cubicBezTo>
                <a:close/>
                <a:moveTo>
                  <a:pt x="8400" y="19874"/>
                </a:moveTo>
                <a:lnTo>
                  <a:pt x="12913" y="19874"/>
                </a:lnTo>
                <a:cubicBezTo>
                  <a:pt x="12913" y="20827"/>
                  <a:pt x="11903" y="21600"/>
                  <a:pt x="10657" y="21600"/>
                </a:cubicBezTo>
                <a:cubicBezTo>
                  <a:pt x="9411" y="21600"/>
                  <a:pt x="8400" y="20827"/>
                  <a:pt x="8400" y="19874"/>
                </a:cubicBezTo>
                <a:close/>
              </a:path>
            </a:pathLst>
          </a:custGeom>
          <a:solidFill>
            <a:srgbClr val="B9B9B9"/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 defTabSz="457200">
              <a:lnSpc>
                <a:spcPct val="80000"/>
              </a:lnSpc>
              <a:spcBef>
                <a:spcPts val="550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7143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4900" y="889000"/>
            <a:ext cx="11049000" cy="1270000"/>
          </a:xfrm>
          <a:effectLst/>
        </p:spPr>
        <p:txBody>
          <a:bodyPr>
            <a:noAutofit/>
          </a:bodyPr>
          <a:lstStyle/>
          <a:p>
            <a:r>
              <a:rPr lang="en-US" sz="4800" dirty="0" smtClean="0"/>
              <a:t>Stealing: Randomly select </a:t>
            </a:r>
            <a:r>
              <a:rPr lang="en-US" sz="4800" smtClean="0"/>
              <a:t>a target machine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1104900" y="4139398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7" name="Rectangle 6"/>
          <p:cNvSpPr/>
          <p:nvPr/>
        </p:nvSpPr>
        <p:spPr>
          <a:xfrm>
            <a:off x="10099900" y="4139398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31</a:t>
            </a:fld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817239" y="3100233"/>
            <a:ext cx="5757644" cy="1320594"/>
          </a:xfrm>
          <a:prstGeom prst="rightArrow">
            <a:avLst/>
          </a:prstGeom>
          <a:solidFill>
            <a:srgbClr val="BABAB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3600" b="0" i="1" u="none" strike="noStrike" cap="none" spc="0" normalizeH="0" baseline="0" dirty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817239" y="4661217"/>
            <a:ext cx="5676946" cy="1320594"/>
            <a:chOff x="3817239" y="5579398"/>
            <a:chExt cx="6869105" cy="1320594"/>
          </a:xfrm>
          <a:solidFill>
            <a:srgbClr val="BABABA"/>
          </a:solidFill>
        </p:grpSpPr>
        <p:sp>
          <p:nvSpPr>
            <p:cNvPr id="29" name="Right Arrow 28"/>
            <p:cNvSpPr/>
            <p:nvPr/>
          </p:nvSpPr>
          <p:spPr>
            <a:xfrm flipH="1">
              <a:off x="3817239" y="5579398"/>
              <a:ext cx="5624322" cy="1320594"/>
            </a:xfrm>
            <a:prstGeom prst="rightArrow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endParaRPr kumimoji="0" lang="en-US" sz="3600" b="0" i="1" u="none" strike="noStrike" cap="none" spc="0" normalizeH="0" baseline="0" dirty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800000">
              <a:off x="9133092" y="6180168"/>
              <a:ext cx="1553252" cy="6667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78365" y="6890152"/>
            <a:ext cx="5660819" cy="1320594"/>
            <a:chOff x="3817239" y="7198648"/>
            <a:chExt cx="6849591" cy="1320594"/>
          </a:xfrm>
          <a:solidFill>
            <a:srgbClr val="BABABA"/>
          </a:solidFill>
        </p:grpSpPr>
        <p:sp>
          <p:nvSpPr>
            <p:cNvPr id="30" name="Right Arrow 29"/>
            <p:cNvSpPr/>
            <p:nvPr/>
          </p:nvSpPr>
          <p:spPr>
            <a:xfrm flipH="1">
              <a:off x="3817239" y="7198648"/>
              <a:ext cx="5624322" cy="1320594"/>
            </a:xfrm>
            <a:prstGeom prst="rightArrow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endParaRPr kumimoji="0" lang="en-US" sz="3600" b="0" i="1" u="none" strike="noStrike" cap="none" spc="0" normalizeH="0" baseline="0" dirty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9800000" flipH="1">
              <a:off x="9113578" y="7251722"/>
              <a:ext cx="1553252" cy="66675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0442" y="3068170"/>
            <a:ext cx="3555460" cy="1004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 Neue Light"/>
              </a:rPr>
              <a:t>I’m done. Need help?</a:t>
            </a:r>
            <a:endParaRPr kumimoji="0" lang="en-US" i="1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5731" y="4614179"/>
            <a:ext cx="780662" cy="1004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 Neue Light"/>
              </a:rPr>
              <a:t>Yes!</a:t>
            </a:r>
            <a:endParaRPr kumimoji="0" lang="en-US" i="1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16546" y="6844921"/>
            <a:ext cx="3759041" cy="1004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 Neue Light"/>
              </a:rPr>
              <a:t>No, overhead too high!</a:t>
            </a:r>
            <a:endParaRPr kumimoji="0" lang="en-US" i="1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81718" y="4265243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i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78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/>
          <p:cNvSpPr/>
          <p:nvPr/>
        </p:nvSpPr>
        <p:spPr>
          <a:xfrm>
            <a:off x="1104900" y="6885431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Can 34"/>
          <p:cNvSpPr/>
          <p:nvPr/>
        </p:nvSpPr>
        <p:spPr>
          <a:xfrm>
            <a:off x="327236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46142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Can 38"/>
          <p:cNvSpPr/>
          <p:nvPr/>
        </p:nvSpPr>
        <p:spPr>
          <a:xfrm>
            <a:off x="10088212" y="6894492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4800" dirty="0" smtClean="0"/>
              <a:t>Stealing: Copy vertex state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1104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6" name="Rectangle 5"/>
          <p:cNvSpPr/>
          <p:nvPr/>
        </p:nvSpPr>
        <p:spPr>
          <a:xfrm>
            <a:off x="3272367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7" name="Rectangle 6"/>
          <p:cNvSpPr/>
          <p:nvPr/>
        </p:nvSpPr>
        <p:spPr>
          <a:xfrm>
            <a:off x="5417018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9" name="Rectangle 8"/>
          <p:cNvSpPr/>
          <p:nvPr/>
        </p:nvSpPr>
        <p:spPr>
          <a:xfrm>
            <a:off x="10099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5" name="TextBox 14"/>
          <p:cNvSpPr txBox="1"/>
          <p:nvPr/>
        </p:nvSpPr>
        <p:spPr>
          <a:xfrm>
            <a:off x="8094201" y="354016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0562" y="651374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990933" y="2935925"/>
            <a:ext cx="2409917" cy="272939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32</a:t>
            </a:fld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86718" y="2676422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98836" y="2676422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197502" y="7452602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43" name="Rectangle 42"/>
          <p:cNvSpPr/>
          <p:nvPr/>
        </p:nvSpPr>
        <p:spPr>
          <a:xfrm>
            <a:off x="1202336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348367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541933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62083" y="7452601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47" name="Rectangle 46"/>
          <p:cNvSpPr/>
          <p:nvPr/>
        </p:nvSpPr>
        <p:spPr>
          <a:xfrm>
            <a:off x="6406685" y="7452601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48" name="Rectangle 47"/>
          <p:cNvSpPr/>
          <p:nvPr/>
        </p:nvSpPr>
        <p:spPr>
          <a:xfrm>
            <a:off x="10167042" y="7473360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</p:spTree>
    <p:extLst>
      <p:ext uri="{BB962C8B-B14F-4D97-AF65-F5344CB8AC3E}">
        <p14:creationId xmlns:p14="http://schemas.microsoft.com/office/powerpoint/2010/main" val="47203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ork Stealing </a:t>
            </a:r>
            <a:r>
              <a:rPr lang="en-US" dirty="0"/>
              <a:t>I</a:t>
            </a:r>
            <a:r>
              <a:rPr lang="en-US" dirty="0" smtClean="0"/>
              <a:t>ssue?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04900" y="2540000"/>
            <a:ext cx="6401924" cy="5842000"/>
          </a:xfrm>
        </p:spPr>
        <p:txBody>
          <a:bodyPr anchor="t"/>
          <a:lstStyle/>
          <a:p>
            <a:pPr marL="0" indent="0">
              <a:spcBef>
                <a:spcPts val="5000"/>
              </a:spcBef>
              <a:buNone/>
            </a:pPr>
            <a:r>
              <a:rPr lang="en-US" sz="3200" dirty="0" smtClean="0"/>
              <a:t>Multiple machines can work on the </a:t>
            </a:r>
            <a:r>
              <a:rPr lang="en-US" sz="3200" b="1" dirty="0" smtClean="0">
                <a:solidFill>
                  <a:srgbClr val="1690CB"/>
                </a:solidFill>
              </a:rPr>
              <a:t>same streaming partition</a:t>
            </a:r>
            <a:endParaRPr lang="en-US" sz="3200" b="1" dirty="0">
              <a:solidFill>
                <a:srgbClr val="1690CB"/>
              </a:solidFill>
            </a:endParaRPr>
          </a:p>
          <a:p>
            <a:pPr marL="0" indent="0">
              <a:spcBef>
                <a:spcPts val="5000"/>
              </a:spcBef>
              <a:buNone/>
            </a:pPr>
            <a:r>
              <a:rPr lang="en-US" sz="3200" dirty="0" smtClean="0"/>
              <a:t>Multiple machines access the edges/updates </a:t>
            </a:r>
            <a:r>
              <a:rPr lang="en-US" sz="3200" b="1" dirty="0" smtClean="0">
                <a:solidFill>
                  <a:srgbClr val="1690CB"/>
                </a:solidFill>
              </a:rPr>
              <a:t>simultaneously</a:t>
            </a:r>
            <a:endParaRPr lang="en-US" sz="3200" b="1" dirty="0">
              <a:solidFill>
                <a:srgbClr val="1690CB"/>
              </a:solidFill>
            </a:endParaRPr>
          </a:p>
          <a:p>
            <a:pPr marL="0" indent="0">
              <a:spcBef>
                <a:spcPts val="5000"/>
              </a:spcBef>
              <a:buNone/>
            </a:pPr>
            <a:r>
              <a:rPr lang="en-US" sz="3200" b="1" dirty="0" smtClean="0">
                <a:solidFill>
                  <a:srgbClr val="1690CB"/>
                </a:solidFill>
              </a:rPr>
              <a:t>Synchronization</a:t>
            </a:r>
            <a:r>
              <a:rPr lang="en-US" sz="3200" dirty="0" smtClean="0">
                <a:solidFill>
                  <a:srgbClr val="1690CB"/>
                </a:solidFill>
              </a:rPr>
              <a:t> </a:t>
            </a:r>
            <a:r>
              <a:rPr lang="en-US" sz="3200" dirty="0" smtClean="0"/>
              <a:t>problem?!?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33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490835" y="3229075"/>
            <a:ext cx="3477498" cy="4476097"/>
            <a:chOff x="1104900" y="3124903"/>
            <a:chExt cx="3477498" cy="4476097"/>
          </a:xfrm>
        </p:grpSpPr>
        <p:sp>
          <p:nvSpPr>
            <p:cNvPr id="3" name="Triangle 2"/>
            <p:cNvSpPr/>
            <p:nvPr/>
          </p:nvSpPr>
          <p:spPr>
            <a:xfrm>
              <a:off x="1104900" y="3808070"/>
              <a:ext cx="3477498" cy="2997843"/>
            </a:xfrm>
            <a:prstGeom prst="triangle">
              <a:avLst/>
            </a:prstGeom>
            <a:solidFill>
              <a:srgbClr val="BABABA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07633" y="3124903"/>
              <a:ext cx="872034" cy="4476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21600" b="1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!</a:t>
              </a:r>
              <a:endParaRPr kumimoji="0" lang="en-US" sz="216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" name="Triangle 7"/>
          <p:cNvSpPr/>
          <p:nvPr/>
        </p:nvSpPr>
        <p:spPr>
          <a:xfrm rot="10800000">
            <a:off x="4160617" y="3912242"/>
            <a:ext cx="335666" cy="289367"/>
          </a:xfrm>
          <a:prstGeom prst="triangle">
            <a:avLst/>
          </a:prstGeom>
          <a:solidFill>
            <a:srgbClr val="BABAB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Triangle 13"/>
          <p:cNvSpPr/>
          <p:nvPr/>
        </p:nvSpPr>
        <p:spPr>
          <a:xfrm rot="10800000">
            <a:off x="4160617" y="5724645"/>
            <a:ext cx="335666" cy="289367"/>
          </a:xfrm>
          <a:prstGeom prst="triangle">
            <a:avLst/>
          </a:prstGeom>
          <a:solidFill>
            <a:srgbClr val="BABAB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852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/>
          <p:cNvSpPr/>
          <p:nvPr/>
        </p:nvSpPr>
        <p:spPr>
          <a:xfrm>
            <a:off x="1104900" y="6885431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Can 34"/>
          <p:cNvSpPr/>
          <p:nvPr/>
        </p:nvSpPr>
        <p:spPr>
          <a:xfrm>
            <a:off x="327236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46142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Can 38"/>
          <p:cNvSpPr/>
          <p:nvPr/>
        </p:nvSpPr>
        <p:spPr>
          <a:xfrm>
            <a:off x="10088212" y="6894492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4800" dirty="0" smtClean="0"/>
              <a:t>Stealing: Which edge stripe do we read?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1104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6" name="Rectangle 5"/>
          <p:cNvSpPr/>
          <p:nvPr/>
        </p:nvSpPr>
        <p:spPr>
          <a:xfrm>
            <a:off x="3272367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7" name="Rectangle 6"/>
          <p:cNvSpPr/>
          <p:nvPr/>
        </p:nvSpPr>
        <p:spPr>
          <a:xfrm>
            <a:off x="5417018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9" name="Rectangle 8"/>
          <p:cNvSpPr/>
          <p:nvPr/>
        </p:nvSpPr>
        <p:spPr>
          <a:xfrm>
            <a:off x="10099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5" name="TextBox 14"/>
          <p:cNvSpPr txBox="1"/>
          <p:nvPr/>
        </p:nvSpPr>
        <p:spPr>
          <a:xfrm>
            <a:off x="8094201" y="354016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0562" y="651374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337141" y="4395760"/>
            <a:ext cx="0" cy="293716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>
            <a:endCxn id="14" idx="0"/>
          </p:cNvCxnSpPr>
          <p:nvPr/>
        </p:nvCxnSpPr>
        <p:spPr>
          <a:xfrm flipH="1">
            <a:off x="2004900" y="4395760"/>
            <a:ext cx="4332241" cy="2939671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endCxn id="39" idx="0"/>
          </p:cNvCxnSpPr>
          <p:nvPr/>
        </p:nvCxnSpPr>
        <p:spPr>
          <a:xfrm>
            <a:off x="6337141" y="4395760"/>
            <a:ext cx="4651071" cy="294873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endCxn id="35" idx="0"/>
          </p:cNvCxnSpPr>
          <p:nvPr/>
        </p:nvCxnSpPr>
        <p:spPr>
          <a:xfrm flipH="1">
            <a:off x="4172367" y="4393256"/>
            <a:ext cx="2189060" cy="2927104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TextBox 40"/>
          <p:cNvSpPr txBox="1"/>
          <p:nvPr/>
        </p:nvSpPr>
        <p:spPr>
          <a:xfrm>
            <a:off x="2529967" y="5779890"/>
            <a:ext cx="359074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?</a:t>
            </a:r>
            <a:endParaRPr kumimoji="0" lang="en-US" sz="360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62167" y="5761322"/>
            <a:ext cx="359074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?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22699" y="5779263"/>
            <a:ext cx="359074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?</a:t>
            </a:r>
            <a:endParaRPr kumimoji="0" lang="en-US" sz="360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87593" y="5943642"/>
            <a:ext cx="359074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?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34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186718" y="2676422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498836" y="2676422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197502" y="7452602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55" name="Rectangle 54"/>
          <p:cNvSpPr/>
          <p:nvPr/>
        </p:nvSpPr>
        <p:spPr>
          <a:xfrm>
            <a:off x="1202336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48367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541933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62083" y="7452601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62" name="Rectangle 61"/>
          <p:cNvSpPr/>
          <p:nvPr/>
        </p:nvSpPr>
        <p:spPr>
          <a:xfrm>
            <a:off x="6406685" y="7452601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63" name="Rectangle 62"/>
          <p:cNvSpPr/>
          <p:nvPr/>
        </p:nvSpPr>
        <p:spPr>
          <a:xfrm>
            <a:off x="10167042" y="7473360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</p:spTree>
    <p:extLst>
      <p:ext uri="{BB962C8B-B14F-4D97-AF65-F5344CB8AC3E}">
        <p14:creationId xmlns:p14="http://schemas.microsoft.com/office/powerpoint/2010/main" val="1528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04900" y="2658398"/>
            <a:ext cx="8034148" cy="5842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/>
              <a:t>For 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scatter</a:t>
            </a:r>
            <a:r>
              <a:rPr lang="en-US" sz="3200" dirty="0" smtClean="0"/>
              <a:t> and 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gather</a:t>
            </a:r>
            <a:r>
              <a:rPr lang="en-US" sz="3200" dirty="0" smtClean="0"/>
              <a:t>:</a:t>
            </a:r>
          </a:p>
          <a:p>
            <a:pPr marL="444500" lvl="1" indent="0">
              <a:buNone/>
            </a:pPr>
            <a:r>
              <a:rPr lang="en-US" sz="3200" b="1" dirty="0" smtClean="0">
                <a:solidFill>
                  <a:srgbClr val="1690CB"/>
                </a:solidFill>
              </a:rPr>
              <a:t>Order does not matter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4000" b="1" dirty="0"/>
              <a:t>⇒</a:t>
            </a:r>
            <a:r>
              <a:rPr lang="en-US" sz="3200" dirty="0"/>
              <a:t> </a:t>
            </a:r>
            <a:r>
              <a:rPr lang="en-US" sz="3200" b="1" dirty="0" smtClean="0">
                <a:solidFill>
                  <a:srgbClr val="1690CB"/>
                </a:solidFill>
              </a:rPr>
              <a:t>No</a:t>
            </a:r>
            <a:r>
              <a:rPr lang="en-US" sz="3200" dirty="0" smtClean="0">
                <a:solidFill>
                  <a:srgbClr val="1690CB"/>
                </a:solidFill>
              </a:rPr>
              <a:t> </a:t>
            </a:r>
            <a:r>
              <a:rPr lang="en-US" sz="3200" dirty="0" smtClean="0"/>
              <a:t>need for </a:t>
            </a:r>
            <a:r>
              <a:rPr lang="en-US" sz="3200" b="1" dirty="0" smtClean="0">
                <a:solidFill>
                  <a:srgbClr val="1690CB"/>
                </a:solidFill>
              </a:rPr>
              <a:t>explicit division of work</a:t>
            </a:r>
          </a:p>
          <a:p>
            <a:pPr marL="0" indent="0">
              <a:buNone/>
            </a:pPr>
            <a:r>
              <a:rPr lang="en-US" sz="4000" b="1" dirty="0" smtClean="0"/>
              <a:t>⇒</a:t>
            </a:r>
            <a:r>
              <a:rPr lang="en-US" sz="3200" dirty="0" smtClean="0"/>
              <a:t> Multiple machines can work on the </a:t>
            </a:r>
            <a:r>
              <a:rPr lang="en-US" sz="3200" b="1" dirty="0" smtClean="0">
                <a:solidFill>
                  <a:srgbClr val="1690CB"/>
                </a:solidFill>
              </a:rPr>
              <a:t>same partition simultaneously</a:t>
            </a:r>
            <a:endParaRPr lang="en-US" sz="3200" b="1" dirty="0">
              <a:solidFill>
                <a:srgbClr val="1690C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Shape 34"/>
          <p:cNvSpPr/>
          <p:nvPr/>
        </p:nvSpPr>
        <p:spPr>
          <a:xfrm>
            <a:off x="9390035" y="3922332"/>
            <a:ext cx="2509865" cy="3314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6784" y="1264"/>
                </a:moveTo>
                <a:cubicBezTo>
                  <a:pt x="16363" y="1078"/>
                  <a:pt x="15824" y="1189"/>
                  <a:pt x="15581" y="1511"/>
                </a:cubicBezTo>
                <a:lnTo>
                  <a:pt x="14280" y="3236"/>
                </a:lnTo>
                <a:cubicBezTo>
                  <a:pt x="14867" y="3417"/>
                  <a:pt x="15381" y="3636"/>
                  <a:pt x="15831" y="3874"/>
                </a:cubicBezTo>
                <a:lnTo>
                  <a:pt x="17106" y="2185"/>
                </a:lnTo>
                <a:cubicBezTo>
                  <a:pt x="17349" y="1863"/>
                  <a:pt x="17205" y="1451"/>
                  <a:pt x="16784" y="1264"/>
                </a:cubicBezTo>
                <a:close/>
                <a:moveTo>
                  <a:pt x="21233" y="4689"/>
                </a:moveTo>
                <a:cubicBezTo>
                  <a:pt x="20988" y="4366"/>
                  <a:pt x="20450" y="4256"/>
                  <a:pt x="20028" y="4442"/>
                </a:cubicBezTo>
                <a:lnTo>
                  <a:pt x="17841" y="5408"/>
                </a:lnTo>
                <a:cubicBezTo>
                  <a:pt x="18203" y="5799"/>
                  <a:pt x="18487" y="6197"/>
                  <a:pt x="18711" y="6581"/>
                </a:cubicBezTo>
                <a:lnTo>
                  <a:pt x="20909" y="5610"/>
                </a:lnTo>
                <a:cubicBezTo>
                  <a:pt x="21331" y="5423"/>
                  <a:pt x="21475" y="5012"/>
                  <a:pt x="21233" y="4689"/>
                </a:cubicBezTo>
                <a:close/>
                <a:moveTo>
                  <a:pt x="1322" y="4393"/>
                </a:moveTo>
                <a:cubicBezTo>
                  <a:pt x="900" y="4207"/>
                  <a:pt x="362" y="4317"/>
                  <a:pt x="118" y="4640"/>
                </a:cubicBezTo>
                <a:cubicBezTo>
                  <a:pt x="-125" y="4963"/>
                  <a:pt x="19" y="5375"/>
                  <a:pt x="441" y="5561"/>
                </a:cubicBezTo>
                <a:lnTo>
                  <a:pt x="2633" y="6530"/>
                </a:lnTo>
                <a:cubicBezTo>
                  <a:pt x="2861" y="6146"/>
                  <a:pt x="3149" y="5751"/>
                  <a:pt x="3514" y="5362"/>
                </a:cubicBezTo>
                <a:cubicBezTo>
                  <a:pt x="3514" y="5362"/>
                  <a:pt x="1322" y="4393"/>
                  <a:pt x="1322" y="4393"/>
                </a:cubicBezTo>
                <a:close/>
                <a:moveTo>
                  <a:pt x="5797" y="1483"/>
                </a:moveTo>
                <a:cubicBezTo>
                  <a:pt x="5553" y="1160"/>
                  <a:pt x="5015" y="1050"/>
                  <a:pt x="4593" y="1236"/>
                </a:cubicBezTo>
                <a:cubicBezTo>
                  <a:pt x="4173" y="1422"/>
                  <a:pt x="4029" y="1834"/>
                  <a:pt x="4272" y="2157"/>
                </a:cubicBezTo>
                <a:lnTo>
                  <a:pt x="5544" y="3843"/>
                </a:lnTo>
                <a:cubicBezTo>
                  <a:pt x="5997" y="3607"/>
                  <a:pt x="6514" y="3392"/>
                  <a:pt x="7103" y="3215"/>
                </a:cubicBezTo>
                <a:cubicBezTo>
                  <a:pt x="7103" y="3215"/>
                  <a:pt x="5797" y="1483"/>
                  <a:pt x="5797" y="1483"/>
                </a:cubicBezTo>
                <a:close/>
                <a:moveTo>
                  <a:pt x="10693" y="0"/>
                </a:moveTo>
                <a:cubicBezTo>
                  <a:pt x="10208" y="0"/>
                  <a:pt x="9813" y="302"/>
                  <a:pt x="9813" y="674"/>
                </a:cubicBezTo>
                <a:lnTo>
                  <a:pt x="9813" y="2753"/>
                </a:lnTo>
                <a:cubicBezTo>
                  <a:pt x="10026" y="2740"/>
                  <a:pt x="11348" y="2744"/>
                  <a:pt x="11574" y="2758"/>
                </a:cubicBezTo>
                <a:lnTo>
                  <a:pt x="11574" y="674"/>
                </a:lnTo>
                <a:cubicBezTo>
                  <a:pt x="11574" y="302"/>
                  <a:pt x="11180" y="0"/>
                  <a:pt x="10693" y="0"/>
                </a:cubicBezTo>
                <a:close/>
                <a:moveTo>
                  <a:pt x="18428" y="9068"/>
                </a:moveTo>
                <a:cubicBezTo>
                  <a:pt x="18228" y="7091"/>
                  <a:pt x="16423" y="3572"/>
                  <a:pt x="10662" y="3572"/>
                </a:cubicBezTo>
                <a:cubicBezTo>
                  <a:pt x="10661" y="3572"/>
                  <a:pt x="10660" y="3572"/>
                  <a:pt x="10659" y="3572"/>
                </a:cubicBezTo>
                <a:cubicBezTo>
                  <a:pt x="10658" y="3572"/>
                  <a:pt x="10658" y="3572"/>
                  <a:pt x="10657" y="3572"/>
                </a:cubicBezTo>
                <a:cubicBezTo>
                  <a:pt x="10656" y="3572"/>
                  <a:pt x="10655" y="3572"/>
                  <a:pt x="10655" y="3572"/>
                </a:cubicBezTo>
                <a:cubicBezTo>
                  <a:pt x="10654" y="3572"/>
                  <a:pt x="10653" y="3572"/>
                  <a:pt x="10652" y="3572"/>
                </a:cubicBezTo>
                <a:cubicBezTo>
                  <a:pt x="4890" y="3572"/>
                  <a:pt x="3086" y="7091"/>
                  <a:pt x="2886" y="9068"/>
                </a:cubicBezTo>
                <a:cubicBezTo>
                  <a:pt x="2715" y="10852"/>
                  <a:pt x="4327" y="12514"/>
                  <a:pt x="4510" y="12775"/>
                </a:cubicBezTo>
                <a:cubicBezTo>
                  <a:pt x="4810" y="13201"/>
                  <a:pt x="6695" y="14825"/>
                  <a:pt x="6762" y="15807"/>
                </a:cubicBezTo>
                <a:cubicBezTo>
                  <a:pt x="6855" y="17159"/>
                  <a:pt x="7070" y="17195"/>
                  <a:pt x="7930" y="17355"/>
                </a:cubicBezTo>
                <a:cubicBezTo>
                  <a:pt x="8807" y="17519"/>
                  <a:pt x="12507" y="17519"/>
                  <a:pt x="13383" y="17355"/>
                </a:cubicBezTo>
                <a:cubicBezTo>
                  <a:pt x="14243" y="17195"/>
                  <a:pt x="14459" y="17159"/>
                  <a:pt x="14552" y="15807"/>
                </a:cubicBezTo>
                <a:cubicBezTo>
                  <a:pt x="14619" y="14825"/>
                  <a:pt x="16504" y="13201"/>
                  <a:pt x="16803" y="12775"/>
                </a:cubicBezTo>
                <a:cubicBezTo>
                  <a:pt x="16987" y="12514"/>
                  <a:pt x="18599" y="10852"/>
                  <a:pt x="18428" y="9068"/>
                </a:cubicBezTo>
                <a:close/>
                <a:moveTo>
                  <a:pt x="13756" y="19204"/>
                </a:moveTo>
                <a:cubicBezTo>
                  <a:pt x="13756" y="18991"/>
                  <a:pt x="13530" y="18817"/>
                  <a:pt x="13251" y="18817"/>
                </a:cubicBezTo>
                <a:lnTo>
                  <a:pt x="8063" y="18817"/>
                </a:lnTo>
                <a:cubicBezTo>
                  <a:pt x="7783" y="18817"/>
                  <a:pt x="7557" y="18991"/>
                  <a:pt x="7557" y="19204"/>
                </a:cubicBezTo>
                <a:lnTo>
                  <a:pt x="7557" y="19204"/>
                </a:lnTo>
                <a:cubicBezTo>
                  <a:pt x="7557" y="19418"/>
                  <a:pt x="7783" y="19591"/>
                  <a:pt x="8063" y="19591"/>
                </a:cubicBezTo>
                <a:lnTo>
                  <a:pt x="13251" y="19591"/>
                </a:lnTo>
                <a:cubicBezTo>
                  <a:pt x="13530" y="19591"/>
                  <a:pt x="13756" y="19418"/>
                  <a:pt x="13756" y="19204"/>
                </a:cubicBezTo>
                <a:cubicBezTo>
                  <a:pt x="13756" y="19204"/>
                  <a:pt x="13756" y="19204"/>
                  <a:pt x="13756" y="19204"/>
                </a:cubicBezTo>
                <a:close/>
                <a:moveTo>
                  <a:pt x="13756" y="18147"/>
                </a:moveTo>
                <a:cubicBezTo>
                  <a:pt x="13756" y="17934"/>
                  <a:pt x="13530" y="17761"/>
                  <a:pt x="13251" y="17761"/>
                </a:cubicBezTo>
                <a:lnTo>
                  <a:pt x="8063" y="17761"/>
                </a:lnTo>
                <a:cubicBezTo>
                  <a:pt x="7783" y="17761"/>
                  <a:pt x="7557" y="17934"/>
                  <a:pt x="7557" y="18147"/>
                </a:cubicBezTo>
                <a:lnTo>
                  <a:pt x="7557" y="18147"/>
                </a:lnTo>
                <a:cubicBezTo>
                  <a:pt x="7557" y="18361"/>
                  <a:pt x="7783" y="18535"/>
                  <a:pt x="8063" y="18535"/>
                </a:cubicBezTo>
                <a:lnTo>
                  <a:pt x="13251" y="18535"/>
                </a:lnTo>
                <a:cubicBezTo>
                  <a:pt x="13530" y="18535"/>
                  <a:pt x="13756" y="18361"/>
                  <a:pt x="13756" y="18147"/>
                </a:cubicBezTo>
                <a:cubicBezTo>
                  <a:pt x="13756" y="18147"/>
                  <a:pt x="13756" y="18147"/>
                  <a:pt x="13756" y="18147"/>
                </a:cubicBezTo>
                <a:close/>
                <a:moveTo>
                  <a:pt x="8400" y="19874"/>
                </a:moveTo>
                <a:lnTo>
                  <a:pt x="12913" y="19874"/>
                </a:lnTo>
                <a:cubicBezTo>
                  <a:pt x="12913" y="20827"/>
                  <a:pt x="11903" y="21600"/>
                  <a:pt x="10657" y="21600"/>
                </a:cubicBezTo>
                <a:cubicBezTo>
                  <a:pt x="9411" y="21600"/>
                  <a:pt x="8400" y="20827"/>
                  <a:pt x="8400" y="19874"/>
                </a:cubicBezTo>
                <a:close/>
              </a:path>
            </a:pathLst>
          </a:custGeom>
          <a:solidFill>
            <a:srgbClr val="B9B9B9"/>
          </a:solidFill>
          <a:ln w="12700">
            <a:miter lim="400000"/>
          </a:ln>
        </p:spPr>
        <p:txBody>
          <a:bodyPr lIns="0" tIns="0" rIns="0" bIns="0" anchor="b"/>
          <a:lstStyle/>
          <a:p>
            <a:pPr lvl="0" defTabSz="457200">
              <a:lnSpc>
                <a:spcPct val="80000"/>
              </a:lnSpc>
              <a:spcBef>
                <a:spcPts val="5500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3723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/>
          <p:cNvSpPr/>
          <p:nvPr/>
        </p:nvSpPr>
        <p:spPr>
          <a:xfrm>
            <a:off x="1104900" y="6885431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Can 34"/>
          <p:cNvSpPr/>
          <p:nvPr/>
        </p:nvSpPr>
        <p:spPr>
          <a:xfrm>
            <a:off x="327236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46142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Can 38"/>
          <p:cNvSpPr/>
          <p:nvPr/>
        </p:nvSpPr>
        <p:spPr>
          <a:xfrm>
            <a:off x="10088212" y="6894492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4000" dirty="0" smtClean="0"/>
              <a:t>Answer: Any random stripe that has not been read!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104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6" name="Rectangle 5"/>
          <p:cNvSpPr/>
          <p:nvPr/>
        </p:nvSpPr>
        <p:spPr>
          <a:xfrm>
            <a:off x="3272367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7" name="Rectangle 6"/>
          <p:cNvSpPr/>
          <p:nvPr/>
        </p:nvSpPr>
        <p:spPr>
          <a:xfrm>
            <a:off x="5417018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9" name="Rectangle 8"/>
          <p:cNvSpPr/>
          <p:nvPr/>
        </p:nvSpPr>
        <p:spPr>
          <a:xfrm>
            <a:off x="10099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5" name="TextBox 14"/>
          <p:cNvSpPr txBox="1"/>
          <p:nvPr/>
        </p:nvSpPr>
        <p:spPr>
          <a:xfrm>
            <a:off x="8094201" y="354016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0562" y="651374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7" name="Straight Arrow Connector 36"/>
          <p:cNvCxnSpPr>
            <a:endCxn id="14" idx="0"/>
          </p:cNvCxnSpPr>
          <p:nvPr/>
        </p:nvCxnSpPr>
        <p:spPr>
          <a:xfrm flipH="1">
            <a:off x="2004900" y="4395760"/>
            <a:ext cx="4332241" cy="2939671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36</a:t>
            </a:fld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2440989" y="5885411"/>
            <a:ext cx="831378" cy="54885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Rectangle 47"/>
          <p:cNvSpPr/>
          <p:nvPr/>
        </p:nvSpPr>
        <p:spPr>
          <a:xfrm>
            <a:off x="1186718" y="2676422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98836" y="2676422"/>
            <a:ext cx="1636364" cy="79194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 smtClean="0">
                <a:solidFill>
                  <a:srgbClr val="FFFFFF"/>
                </a:solidFill>
              </a:rPr>
              <a:t>V</a:t>
            </a:r>
            <a:r>
              <a:rPr lang="en-US" sz="3982" baseline="-25000" dirty="0" smtClean="0">
                <a:solidFill>
                  <a:srgbClr val="FFFFFF"/>
                </a:solidFill>
              </a:rPr>
              <a:t>1</a:t>
            </a:r>
            <a:endParaRPr lang="en-US" sz="3982" baseline="-25000" dirty="0">
              <a:solidFill>
                <a:srgbClr val="FFFFFF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197502" y="7452602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64" name="Rectangle 63"/>
          <p:cNvSpPr/>
          <p:nvPr/>
        </p:nvSpPr>
        <p:spPr>
          <a:xfrm>
            <a:off x="1689848" y="6139096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1,2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348367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1,7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541933" y="7452602"/>
            <a:ext cx="766773" cy="59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E</a:t>
            </a:r>
            <a:r>
              <a:rPr lang="en-US" sz="2600" baseline="-25000" dirty="0" smtClean="0">
                <a:solidFill>
                  <a:srgbClr val="FFFFFF"/>
                </a:solidFill>
              </a:rPr>
              <a:t>1,5</a:t>
            </a:r>
            <a:endParaRPr lang="en-US" sz="2600" baseline="-25000" dirty="0">
              <a:solidFill>
                <a:srgbClr val="FFFFFF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062083" y="7452601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70" name="Rectangle 69"/>
          <p:cNvSpPr/>
          <p:nvPr/>
        </p:nvSpPr>
        <p:spPr>
          <a:xfrm>
            <a:off x="6406685" y="7452601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71" name="Rectangle 70"/>
          <p:cNvSpPr/>
          <p:nvPr/>
        </p:nvSpPr>
        <p:spPr>
          <a:xfrm>
            <a:off x="10167042" y="7473360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72" name="Rectangle 71"/>
          <p:cNvSpPr/>
          <p:nvPr/>
        </p:nvSpPr>
        <p:spPr>
          <a:xfrm>
            <a:off x="1200105" y="7452600"/>
            <a:ext cx="766773" cy="593999"/>
          </a:xfrm>
          <a:prstGeom prst="rect">
            <a:avLst/>
          </a:prstGeom>
          <a:pattFill prst="wdUpDiag">
            <a:fgClr>
              <a:schemeClr val="tx1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</p:spTree>
    <p:extLst>
      <p:ext uri="{BB962C8B-B14F-4D97-AF65-F5344CB8AC3E}">
        <p14:creationId xmlns:p14="http://schemas.microsoft.com/office/powerpoint/2010/main" val="1327662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Consequence of Work Stealing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sz="3200" dirty="0" smtClean="0"/>
              <a:t>Multiple machines have partial vertex states</a:t>
            </a:r>
          </a:p>
          <a:p>
            <a:r>
              <a:rPr lang="en-US" sz="3200" dirty="0" smtClean="0"/>
              <a:t>Gather phase needs to reconcile them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Apply – For each partial vertex state:</a:t>
            </a:r>
            <a:endParaRPr lang="en-US" sz="3200" dirty="0"/>
          </a:p>
          <a:p>
            <a:pPr marL="444500" lvl="1" indent="0">
              <a:spcBef>
                <a:spcPts val="0"/>
              </a:spcBef>
              <a:buNone/>
            </a:pP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vertex value </a:t>
            </a:r>
            <a:r>
              <a:rPr lang="en-US" sz="3200" b="1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		f(vertex value, partial state)</a:t>
            </a:r>
          </a:p>
          <a:p>
            <a:pPr marL="444500" lvl="1" indent="0">
              <a:spcBef>
                <a:spcPts val="0"/>
              </a:spcBef>
              <a:buNone/>
            </a:pPr>
            <a:endParaRPr lang="en-US" sz="32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Bef>
                <a:spcPts val="0"/>
              </a:spcBef>
            </a:pPr>
            <a:r>
              <a:rPr lang="en-US" sz="3200" dirty="0" smtClean="0"/>
              <a:t>Modified Gather </a:t>
            </a:r>
            <a:r>
              <a:rPr lang="en-US" sz="3200" dirty="0"/>
              <a:t>Apply Scatter (</a:t>
            </a:r>
            <a:r>
              <a:rPr lang="en-US" sz="3200" dirty="0" err="1"/>
              <a:t>PowerGraph</a:t>
            </a:r>
            <a:r>
              <a:rPr lang="en-US" sz="3200" dirty="0"/>
              <a:t> [OSDI’12</a:t>
            </a:r>
            <a:r>
              <a:rPr lang="en-US" sz="3200" dirty="0" smtClean="0"/>
              <a:t>])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442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21448349">
            <a:off x="6829278" y="4273402"/>
            <a:ext cx="3712567" cy="3140611"/>
          </a:xfrm>
          <a:prstGeom prst="rect">
            <a:avLst/>
          </a:prstGeom>
          <a:solidFill>
            <a:srgbClr val="1690C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Compute</a:t>
            </a: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/>
            </a:r>
            <a:b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</a:b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Imbalance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Chaos </a:t>
            </a:r>
            <a:r>
              <a:rPr lang="en-US" sz="4800" dirty="0" smtClean="0">
                <a:sym typeface="Wingdings"/>
              </a:rPr>
              <a:t>achieves compute balance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819734"/>
            <a:ext cx="5226515" cy="2829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73" y="7200422"/>
            <a:ext cx="5645727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1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for Chaos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881" y="2777181"/>
            <a:ext cx="6361032" cy="63405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47570" y="3596046"/>
            <a:ext cx="1309653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Edge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Centric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7463" y="6371038"/>
            <a:ext cx="1849865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Streaming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Partitions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4519" y="5151010"/>
            <a:ext cx="1417056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Chaos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Storage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52587" y="5151010"/>
            <a:ext cx="1492395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Work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Stealing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1507" y="5382634"/>
            <a:ext cx="3066545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Randomization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9326741" y="5382635"/>
            <a:ext cx="3066545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Randomization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6616">
            <a:off x="2883732" y="2450243"/>
            <a:ext cx="7237325" cy="71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565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What is large?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2996" y="3771592"/>
            <a:ext cx="7703645" cy="1477347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sz="3600" i="1" dirty="0" smtClean="0"/>
              <a:t>We just did</a:t>
            </a:r>
            <a:r>
              <a:rPr lang="en-US" sz="3600" b="1" i="1" dirty="0" smtClean="0"/>
              <a:t> </a:t>
            </a:r>
            <a:r>
              <a:rPr lang="en-US" sz="3600" b="1" i="1" dirty="0" smtClean="0">
                <a:solidFill>
                  <a:srgbClr val="1690CB"/>
                </a:solidFill>
              </a:rPr>
              <a:t>8 TRILLION</a:t>
            </a:r>
            <a:r>
              <a:rPr lang="en-US" sz="3600" i="1" dirty="0" smtClean="0">
                <a:solidFill>
                  <a:srgbClr val="1690CB"/>
                </a:solidFill>
              </a:rPr>
              <a:t> </a:t>
            </a:r>
            <a:r>
              <a:rPr lang="en-US" sz="3600" i="1" dirty="0" smtClean="0"/>
              <a:t>edges </a:t>
            </a:r>
            <a:br>
              <a:rPr lang="en-US" sz="3600" i="1" dirty="0" smtClean="0"/>
            </a:br>
            <a:r>
              <a:rPr lang="en-US" sz="3600" i="1" dirty="0" smtClean="0"/>
              <a:t>using only 32 machines…</a:t>
            </a:r>
            <a:endParaRPr lang="en-US" sz="3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4896" y="5783287"/>
            <a:ext cx="4328109" cy="10782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– </a:t>
            </a:r>
            <a:r>
              <a:rPr kumimoji="0" lang="en-US" sz="3200" u="none" strike="noStrike" cap="none" spc="0" normalizeH="0" baseline="0" dirty="0" err="1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Amitabha</a:t>
            </a: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 Roy, EPFL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 rot="10800000">
            <a:off x="10848330" y="2680899"/>
            <a:ext cx="1051570" cy="41806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0000" b="0" i="0" u="none" strike="noStrike" cap="none" spc="0" normalizeH="0" baseline="0" dirty="0" smtClean="0">
                <a:ln>
                  <a:noFill/>
                </a:ln>
                <a:solidFill>
                  <a:srgbClr val="1690C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“</a:t>
            </a:r>
            <a:endParaRPr kumimoji="0" lang="en-US" sz="20000" b="0" i="0" u="none" strike="noStrike" cap="none" spc="0" normalizeH="0" baseline="0" dirty="0">
              <a:ln>
                <a:noFill/>
              </a:ln>
              <a:solidFill>
                <a:srgbClr val="1690C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" name="Picture 11"/>
          <p:cNvPicPr>
            <a:picLocks/>
          </p:cNvPicPr>
          <p:nvPr/>
        </p:nvPicPr>
        <p:blipFill rotWithShape="1">
          <a:blip r:embed="rId2">
            <a:lum bright="20000" contrast="20000"/>
          </a:blip>
          <a:srcRect l="46515" t="30914" r="30344" b="28380"/>
          <a:stretch/>
        </p:blipFill>
        <p:spPr>
          <a:xfrm>
            <a:off x="1104899" y="3580800"/>
            <a:ext cx="2592000" cy="2592000"/>
          </a:xfrm>
          <a:prstGeom prst="ellipse">
            <a:avLst/>
          </a:prstGeom>
          <a:ln w="38100">
            <a:solidFill>
              <a:schemeClr val="tx2">
                <a:lumMod val="1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481426" y="2159000"/>
            <a:ext cx="1051570" cy="41806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0000" b="0" i="0" u="none" strike="noStrike" cap="none" spc="0" normalizeH="0" baseline="0" dirty="0" smtClean="0">
                <a:ln>
                  <a:noFill/>
                </a:ln>
                <a:solidFill>
                  <a:srgbClr val="1690C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“</a:t>
            </a:r>
            <a:endParaRPr kumimoji="0" lang="en-US" sz="20000" b="0" i="0" u="none" strike="noStrike" cap="none" spc="0" normalizeH="0" baseline="0" dirty="0">
              <a:ln>
                <a:noFill/>
              </a:ln>
              <a:solidFill>
                <a:srgbClr val="1690C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37837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smtClean="0"/>
              <a:t>Partitioning </a:t>
            </a:r>
            <a:r>
              <a:rPr lang="en-US" sz="4800" dirty="0" smtClean="0"/>
              <a:t>for Locality and </a:t>
            </a:r>
            <a:r>
              <a:rPr lang="en-US" sz="4800" smtClean="0"/>
              <a:t>Load Balance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21423" y="3330425"/>
            <a:ext cx="1427918" cy="892562"/>
            <a:chOff x="3285641" y="3057071"/>
            <a:chExt cx="2529645" cy="1080000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4735286" y="3057071"/>
              <a:ext cx="1080000" cy="1080000"/>
            </a:xfrm>
            <a:prstGeom prst="line">
              <a:avLst/>
            </a:prstGeom>
            <a:noFill/>
            <a:ln w="762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285641" y="3067581"/>
              <a:ext cx="1475922" cy="0"/>
            </a:xfrm>
            <a:prstGeom prst="line">
              <a:avLst/>
            </a:prstGeom>
            <a:noFill/>
            <a:ln w="762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" name="Group 15"/>
          <p:cNvGrpSpPr/>
          <p:nvPr/>
        </p:nvGrpSpPr>
        <p:grpSpPr>
          <a:xfrm flipV="1">
            <a:off x="3721423" y="6473034"/>
            <a:ext cx="1427918" cy="892562"/>
            <a:chOff x="3285641" y="3057071"/>
            <a:chExt cx="2529645" cy="1080000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4735286" y="3057071"/>
              <a:ext cx="1080000" cy="1080000"/>
            </a:xfrm>
            <a:prstGeom prst="line">
              <a:avLst/>
            </a:prstGeom>
            <a:noFill/>
            <a:ln w="762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285641" y="3067581"/>
              <a:ext cx="1475922" cy="0"/>
            </a:xfrm>
            <a:prstGeom prst="line">
              <a:avLst/>
            </a:prstGeom>
            <a:noFill/>
            <a:ln w="762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5639" y="2626962"/>
            <a:ext cx="1809092" cy="12663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9511351" y="2566221"/>
            <a:ext cx="1514556" cy="1397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1801596" y="7103824"/>
            <a:ext cx="1809092" cy="5409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49" y="6581638"/>
            <a:ext cx="1990001" cy="1373236"/>
          </a:xfrm>
          <a:prstGeom prst="rect">
            <a:avLst/>
          </a:prstGeom>
        </p:spPr>
      </p:pic>
      <p:sp>
        <p:nvSpPr>
          <p:cNvPr id="31" name="Text Placeholder 2"/>
          <p:cNvSpPr>
            <a:spLocks noGrp="1"/>
          </p:cNvSpPr>
          <p:nvPr>
            <p:ph type="body" idx="1"/>
          </p:nvPr>
        </p:nvSpPr>
        <p:spPr>
          <a:xfrm>
            <a:off x="258978" y="3893327"/>
            <a:ext cx="3365753" cy="1896621"/>
          </a:xfrm>
        </p:spPr>
        <p:txBody>
          <a:bodyPr anchor="t"/>
          <a:lstStyle/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+mj-lt"/>
              </a:rPr>
              <a:t>Edge cuts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Pregel</a:t>
            </a:r>
            <a:r>
              <a:rPr lang="en-US" sz="2400" dirty="0" smtClean="0"/>
              <a:t> [SIGMOD’10]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 err="1" smtClean="0"/>
              <a:t>Giraph</a:t>
            </a:r>
            <a:r>
              <a:rPr lang="en-US" sz="2400" dirty="0" smtClean="0"/>
              <a:t> [HADOOP’11]</a:t>
            </a:r>
            <a:endParaRPr lang="en-US" sz="2400" dirty="0"/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9356248" y="3888708"/>
            <a:ext cx="3570512" cy="141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444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889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33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778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22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667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111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556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000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l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200" dirty="0" smtClean="0">
                <a:solidFill>
                  <a:schemeClr val="bg2"/>
                </a:solidFill>
                <a:latin typeface="+mj-lt"/>
              </a:rPr>
              <a:t>Vertex cuts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 err="1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PowerGraph</a:t>
            </a:r>
            <a:r>
              <a:rPr lang="en-US" sz="2400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[OSDI’12]</a:t>
            </a:r>
            <a:endParaRPr lang="en-US" sz="2400" dirty="0">
              <a:solidFill>
                <a:schemeClr val="bg2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295109" y="7808362"/>
            <a:ext cx="3329622" cy="1896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444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889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33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778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22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667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111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556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000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200" dirty="0" smtClean="0">
                <a:solidFill>
                  <a:schemeClr val="bg2"/>
                </a:solidFill>
                <a:latin typeface="+mj-lt"/>
              </a:rPr>
              <a:t>Sorting &amp; </a:t>
            </a:r>
            <a:r>
              <a:rPr lang="en-US" sz="3200" dirty="0" err="1" smtClean="0">
                <a:solidFill>
                  <a:schemeClr val="bg2"/>
                </a:solidFill>
                <a:latin typeface="+mj-lt"/>
              </a:rPr>
              <a:t>sharding</a:t>
            </a:r>
            <a:endParaRPr lang="en-US" sz="3200" dirty="0" smtClean="0">
              <a:solidFill>
                <a:schemeClr val="bg2"/>
              </a:solidFill>
              <a:latin typeface="+mj-lt"/>
            </a:endParaRP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 err="1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GraphChi</a:t>
            </a:r>
            <a:r>
              <a:rPr lang="en-US" sz="2400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[OSDI’12]</a:t>
            </a:r>
            <a:endParaRPr lang="en-US" sz="2400" dirty="0">
              <a:solidFill>
                <a:schemeClr val="bg2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9356248" y="7808362"/>
            <a:ext cx="3570513" cy="141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marL="444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889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33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778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22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667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111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556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000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l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3200" dirty="0" smtClean="0">
                <a:solidFill>
                  <a:schemeClr val="bg2"/>
                </a:solidFill>
                <a:latin typeface="+mj-lt"/>
              </a:rPr>
              <a:t>Hilbert curve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sz="2400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Naiad [SOSP’13]</a:t>
            </a:r>
            <a:endParaRPr lang="en-US" sz="2400" dirty="0">
              <a:solidFill>
                <a:schemeClr val="bg2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 flipH="1">
            <a:off x="7734946" y="3339111"/>
            <a:ext cx="1427918" cy="892562"/>
            <a:chOff x="3285641" y="3057071"/>
            <a:chExt cx="2529645" cy="1080000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4735286" y="3057071"/>
              <a:ext cx="1080000" cy="1080000"/>
            </a:xfrm>
            <a:prstGeom prst="line">
              <a:avLst/>
            </a:prstGeom>
            <a:noFill/>
            <a:ln w="762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285641" y="3067581"/>
              <a:ext cx="1475922" cy="0"/>
            </a:xfrm>
            <a:prstGeom prst="line">
              <a:avLst/>
            </a:prstGeom>
            <a:noFill/>
            <a:ln w="762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8" name="Group 37"/>
          <p:cNvGrpSpPr/>
          <p:nvPr/>
        </p:nvGrpSpPr>
        <p:grpSpPr>
          <a:xfrm flipH="1" flipV="1">
            <a:off x="7734946" y="6481720"/>
            <a:ext cx="1427918" cy="892562"/>
            <a:chOff x="3285641" y="3057071"/>
            <a:chExt cx="2529645" cy="1080000"/>
          </a:xfrm>
        </p:grpSpPr>
        <p:cxnSp>
          <p:nvCxnSpPr>
            <p:cNvPr id="39" name="Straight Connector 38"/>
            <p:cNvCxnSpPr/>
            <p:nvPr/>
          </p:nvCxnSpPr>
          <p:spPr>
            <a:xfrm flipH="1" flipV="1">
              <a:off x="4735286" y="3057071"/>
              <a:ext cx="1080000" cy="1080000"/>
            </a:xfrm>
            <a:prstGeom prst="line">
              <a:avLst/>
            </a:prstGeom>
            <a:noFill/>
            <a:ln w="762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285641" y="3067581"/>
              <a:ext cx="1475922" cy="0"/>
            </a:xfrm>
            <a:prstGeom prst="line">
              <a:avLst/>
            </a:prstGeom>
            <a:noFill/>
            <a:ln w="76200" cap="flat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40" y="4078864"/>
            <a:ext cx="3525408" cy="25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81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Chaos vs. Order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9614" y="2983958"/>
            <a:ext cx="1809092" cy="12663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1257503" y="2419965"/>
            <a:ext cx="1514556" cy="1397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2062721" y="5450893"/>
            <a:ext cx="1809092" cy="5409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6" y="4032810"/>
            <a:ext cx="1990001" cy="13732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40" y="3735964"/>
            <a:ext cx="3525408" cy="25382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9034">
            <a:off x="7791528" y="2880241"/>
            <a:ext cx="5109650" cy="2152440"/>
          </a:xfrm>
          <a:prstGeom prst="rect">
            <a:avLst/>
          </a:prstGeom>
        </p:spPr>
      </p:pic>
      <p:sp>
        <p:nvSpPr>
          <p:cNvPr id="42" name="Text Placeholder 2"/>
          <p:cNvSpPr txBox="1">
            <a:spLocks/>
          </p:cNvSpPr>
          <p:nvPr/>
        </p:nvSpPr>
        <p:spPr>
          <a:xfrm>
            <a:off x="7704144" y="6252620"/>
            <a:ext cx="4204866" cy="270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44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889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33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778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22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667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111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556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000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l">
              <a:buFontTx/>
              <a:buNone/>
            </a:pPr>
            <a:r>
              <a:rPr lang="en-US" sz="3600" dirty="0" smtClean="0">
                <a:solidFill>
                  <a:schemeClr val="bg2"/>
                </a:solidFill>
                <a:latin typeface="+mj-lt"/>
              </a:rPr>
              <a:t>Chaos</a:t>
            </a:r>
          </a:p>
          <a:p>
            <a:pPr marL="0" indent="0" algn="l">
              <a:buFontTx/>
              <a:buNone/>
            </a:pPr>
            <a:r>
              <a:rPr lang="en-US" sz="3200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Flat storage</a:t>
            </a:r>
          </a:p>
          <a:p>
            <a:pPr marL="0" indent="0" algn="l">
              <a:buFontTx/>
              <a:buNone/>
            </a:pPr>
            <a:r>
              <a:rPr lang="en-US" sz="3200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Dynamic load balance</a:t>
            </a:r>
            <a:endParaRPr lang="en-US" sz="3600" dirty="0" smtClean="0">
              <a:solidFill>
                <a:schemeClr val="bg2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3" name="Left-Right Arrow 42"/>
          <p:cNvSpPr/>
          <p:nvPr/>
        </p:nvSpPr>
        <p:spPr>
          <a:xfrm>
            <a:off x="5487511" y="7851222"/>
            <a:ext cx="2029779" cy="685800"/>
          </a:xfrm>
          <a:prstGeom prst="left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1723617" y="6252620"/>
            <a:ext cx="3577040" cy="270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444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889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33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778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22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667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111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556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000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r">
              <a:buFontTx/>
              <a:buNone/>
            </a:pPr>
            <a:r>
              <a:rPr lang="en-US" sz="3600" dirty="0" smtClean="0">
                <a:solidFill>
                  <a:schemeClr val="bg2"/>
                </a:solidFill>
                <a:latin typeface="+mj-lt"/>
              </a:rPr>
              <a:t>Static Partitioning</a:t>
            </a:r>
          </a:p>
          <a:p>
            <a:pPr marL="0" indent="0" algn="r">
              <a:buFontTx/>
              <a:buNone/>
            </a:pPr>
            <a:r>
              <a:rPr lang="en-US" sz="3200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Locality</a:t>
            </a:r>
          </a:p>
          <a:p>
            <a:pPr marL="0" indent="0" algn="r">
              <a:buFontTx/>
              <a:buNone/>
            </a:pPr>
            <a:r>
              <a:rPr lang="en-US" sz="3200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Load balance</a:t>
            </a:r>
            <a:endParaRPr lang="en-US" sz="3200" dirty="0">
              <a:solidFill>
                <a:schemeClr val="bg2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045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7700" y="2540000"/>
            <a:ext cx="7442200" cy="5842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/>
              <a:t>32 </a:t>
            </a:r>
            <a:r>
              <a:rPr lang="en-US" sz="3200" dirty="0" smtClean="0"/>
              <a:t>16-core machines (one rack)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32GB </a:t>
            </a:r>
            <a:r>
              <a:rPr lang="en-US" sz="3200" dirty="0"/>
              <a:t>RAM, </a:t>
            </a:r>
            <a:r>
              <a:rPr lang="en-US" sz="3200" dirty="0" smtClean="0"/>
              <a:t>480GB </a:t>
            </a:r>
            <a:r>
              <a:rPr lang="en-US" sz="3200" dirty="0"/>
              <a:t>SSD, </a:t>
            </a:r>
            <a:r>
              <a:rPr lang="en-US" sz="3200" dirty="0" smtClean="0"/>
              <a:t>2x6TB </a:t>
            </a:r>
            <a:r>
              <a:rPr lang="en-US" sz="3200" dirty="0"/>
              <a:t>HDD</a:t>
            </a:r>
          </a:p>
          <a:p>
            <a:pPr marL="0" indent="0">
              <a:buNone/>
            </a:pPr>
            <a:r>
              <a:rPr lang="en-US" sz="3200" dirty="0"/>
              <a:t>Full-bisection bandwidth </a:t>
            </a:r>
            <a:r>
              <a:rPr lang="en-US" sz="3200" dirty="0" smtClean="0"/>
              <a:t>40GigE switch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RMAT-generated graphs</a:t>
            </a:r>
          </a:p>
          <a:p>
            <a:pPr marL="0" indent="0">
              <a:buNone/>
            </a:pPr>
            <a:r>
              <a:rPr lang="en-US" sz="3200" dirty="0" smtClean="0"/>
              <a:t>Wall-clock times (incl. preprocessing)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020233"/>
            <a:ext cx="2881533" cy="28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93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Benchmarks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2422698"/>
            <a:ext cx="6388100" cy="579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1287" y="4520644"/>
            <a:ext cx="2042227" cy="1595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Chaos</a:t>
            </a:r>
            <a:endParaRPr kumimoji="0" lang="en-US" sz="6000" b="0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104901" y="2698000"/>
            <a:ext cx="3787733" cy="0"/>
          </a:xfrm>
          <a:prstGeom prst="line">
            <a:avLst/>
          </a:prstGeom>
          <a:noFill/>
          <a:ln w="76200" cap="flat">
            <a:solidFill>
              <a:schemeClr val="bg2">
                <a:lumMod val="20000"/>
                <a:lumOff val="8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 flipH="1">
            <a:off x="8058371" y="2698000"/>
            <a:ext cx="3841529" cy="0"/>
          </a:xfrm>
          <a:prstGeom prst="line">
            <a:avLst/>
          </a:prstGeom>
          <a:noFill/>
          <a:ln w="76200" cap="flat">
            <a:solidFill>
              <a:schemeClr val="bg2">
                <a:lumMod val="20000"/>
                <a:lumOff val="8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 flipH="1">
            <a:off x="1104901" y="4872872"/>
            <a:ext cx="2203447" cy="0"/>
          </a:xfrm>
          <a:prstGeom prst="line">
            <a:avLst/>
          </a:prstGeom>
          <a:noFill/>
          <a:ln w="76200" cap="flat">
            <a:solidFill>
              <a:schemeClr val="bg2">
                <a:lumMod val="20000"/>
                <a:lumOff val="8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 flipH="1">
            <a:off x="9696450" y="4872872"/>
            <a:ext cx="2203451" cy="0"/>
          </a:xfrm>
          <a:prstGeom prst="line">
            <a:avLst/>
          </a:prstGeom>
          <a:noFill/>
          <a:ln w="76200" cap="flat">
            <a:solidFill>
              <a:schemeClr val="bg2">
                <a:lumMod val="20000"/>
                <a:lumOff val="8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 flipH="1">
            <a:off x="1104901" y="7346010"/>
            <a:ext cx="2620432" cy="0"/>
          </a:xfrm>
          <a:prstGeom prst="line">
            <a:avLst/>
          </a:prstGeom>
          <a:noFill/>
          <a:ln w="76200" cap="flat">
            <a:solidFill>
              <a:schemeClr val="bg2">
                <a:lumMod val="20000"/>
                <a:lumOff val="8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H="1">
            <a:off x="9364133" y="7346010"/>
            <a:ext cx="2535769" cy="0"/>
          </a:xfrm>
          <a:prstGeom prst="line">
            <a:avLst/>
          </a:prstGeom>
          <a:noFill/>
          <a:ln w="76200" cap="flat">
            <a:solidFill>
              <a:schemeClr val="bg2">
                <a:lumMod val="20000"/>
                <a:lumOff val="8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/>
          <p:cNvSpPr txBox="1"/>
          <p:nvPr/>
        </p:nvSpPr>
        <p:spPr>
          <a:xfrm>
            <a:off x="1104900" y="7346010"/>
            <a:ext cx="3450771" cy="16537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>
                <a:solidFill>
                  <a:schemeClr val="bg2"/>
                </a:solidFill>
                <a:latin typeface="+mj-lt"/>
              </a:rPr>
              <a:t>Structure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 Mining</a:t>
            </a:r>
          </a:p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(W)CC, MIS, MCST,</a:t>
            </a:r>
            <a:r>
              <a:rPr kumimoji="0" lang="en-US" sz="280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/>
            </a:r>
            <a:br>
              <a:rPr kumimoji="0" lang="en-US" sz="280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</a:br>
            <a:r>
              <a:rPr kumimoji="0" lang="en-US" sz="280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Triangle Counting</a:t>
            </a:r>
            <a:endParaRPr kumimoji="0" lang="en-US" sz="280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12615" y="4872872"/>
            <a:ext cx="2662211" cy="16537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Traversal</a:t>
            </a:r>
          </a:p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BFS, </a:t>
            </a:r>
            <a:r>
              <a:rPr lang="en-US" dirty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SSSP</a:t>
            </a:r>
          </a:p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4900" y="4872872"/>
            <a:ext cx="2203448" cy="11367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SpMV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 and</a:t>
            </a:r>
          </a:p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baseline="0" dirty="0" smtClean="0">
                <a:solidFill>
                  <a:schemeClr val="bg2"/>
                </a:solidFill>
                <a:latin typeface="+mj-lt"/>
              </a:rPr>
              <a:t>variants</a:t>
            </a:r>
            <a:endParaRPr kumimoji="0" lang="en-US" sz="280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Helvetica Neue Thin" charset="0"/>
              <a:ea typeface="Helvetica Neue Thin" charset="0"/>
              <a:cs typeface="Helvetica Neue Thin" charset="0"/>
              <a:sym typeface="Helvetica Neue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4899" y="2702022"/>
            <a:ext cx="2203448" cy="16537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Collaborative Filtering</a:t>
            </a:r>
          </a:p>
          <a:p>
            <a:pPr algn="l" rtl="0" latinLnBrk="1" hangingPunct="0">
              <a:spcBef>
                <a:spcPts val="0"/>
              </a:spcBef>
            </a:pPr>
            <a:r>
              <a:rPr lang="en-US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ALS</a:t>
            </a:r>
            <a:endParaRPr lang="en-US" dirty="0">
              <a:solidFill>
                <a:schemeClr val="bg2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48997" y="7346010"/>
            <a:ext cx="2825829" cy="16537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Machine Learning</a:t>
            </a:r>
          </a:p>
          <a:p>
            <a:pPr algn="r" rtl="0" latinLnBrk="1" hangingPunct="0">
              <a:spcBef>
                <a:spcPts val="0"/>
              </a:spcBef>
            </a:pPr>
            <a:r>
              <a:rPr lang="en-US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PageRank, BP,</a:t>
            </a:r>
          </a:p>
          <a:p>
            <a:pPr algn="r" rtl="0" latinLnBrk="1" hangingPunct="0">
              <a:spcBef>
                <a:spcPts val="0"/>
              </a:spcBef>
            </a:pPr>
            <a:r>
              <a:rPr lang="en-US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Cond       </a:t>
            </a:r>
            <a:r>
              <a:rPr lang="en-US" sz="100" dirty="0" smtClean="0">
                <a:solidFill>
                  <a:schemeClr val="bg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endParaRPr lang="en-US" sz="100" dirty="0">
              <a:solidFill>
                <a:schemeClr val="bg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12614" y="2702022"/>
            <a:ext cx="2662211" cy="16537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Graph Statistics</a:t>
            </a:r>
          </a:p>
          <a:p>
            <a:pPr algn="r" rtl="0" latinLnBrk="1" hangingPunct="0">
              <a:spcBef>
                <a:spcPts val="0"/>
              </a:spcBef>
            </a:pPr>
            <a:r>
              <a:rPr lang="en-US" dirty="0" err="1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HyperANF</a:t>
            </a:r>
            <a:r>
              <a:rPr lang="en-US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,</a:t>
            </a:r>
          </a:p>
          <a:p>
            <a:pPr algn="r" rtl="0" latinLnBrk="1" hangingPunct="0">
              <a:spcBef>
                <a:spcPts val="0"/>
              </a:spcBef>
            </a:pPr>
            <a:r>
              <a:rPr lang="en-US" dirty="0" smtClean="0">
                <a:solidFill>
                  <a:schemeClr val="bg2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Centralities</a:t>
            </a:r>
            <a:endParaRPr lang="en-US" dirty="0">
              <a:solidFill>
                <a:schemeClr val="bg2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77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700" dirty="0" smtClean="0"/>
              <a:t>Runtime </a:t>
            </a:r>
            <a:r>
              <a:rPr lang="en-US" sz="4700" smtClean="0"/>
              <a:t>Comparison (out-of-core systems)</a:t>
            </a:r>
            <a:endParaRPr lang="en-US" sz="4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787825"/>
              </p:ext>
            </p:extLst>
          </p:nvPr>
        </p:nvGraphicFramePr>
        <p:xfrm>
          <a:off x="1104902" y="2997966"/>
          <a:ext cx="10794998" cy="47654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148416"/>
                <a:gridCol w="4500282"/>
                <a:gridCol w="2146300"/>
              </a:tblGrid>
              <a:tr h="910625">
                <a:tc>
                  <a:txBody>
                    <a:bodyPr/>
                    <a:lstStyle/>
                    <a:p>
                      <a:pPr algn="l"/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System</a:t>
                      </a:r>
                      <a:endParaRPr lang="en-US" sz="32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BFS Runtime (RMAT-27)</a:t>
                      </a:r>
                      <a:endParaRPr lang="en-US" sz="32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Machines</a:t>
                      </a:r>
                      <a:endParaRPr lang="en-US" sz="32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963711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Giraph</a:t>
                      </a:r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[HADOOP’11]</a:t>
                      </a:r>
                      <a:endParaRPr lang="en-US" sz="32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</a:t>
                      </a:r>
                      <a:r>
                        <a:rPr lang="en-US" sz="320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hour 40 minutes*</a:t>
                      </a:r>
                      <a:endParaRPr lang="en-US" sz="3200" dirty="0" smtClean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32</a:t>
                      </a:r>
                    </a:p>
                  </a:txBody>
                  <a:tcPr anchor="ctr"/>
                </a:tc>
              </a:tr>
              <a:tr h="963711">
                <a:tc>
                  <a:txBody>
                    <a:bodyPr/>
                    <a:lstStyle/>
                    <a:p>
                      <a:pPr algn="l"/>
                      <a:r>
                        <a:rPr lang="en-US" sz="32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Graphchi</a:t>
                      </a:r>
                      <a:r>
                        <a:rPr lang="en-US" sz="320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[OSDI’12]</a:t>
                      </a:r>
                      <a:endParaRPr lang="en-US" sz="32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27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</a:tr>
              <a:tr h="963711">
                <a:tc>
                  <a:txBody>
                    <a:bodyPr/>
                    <a:lstStyle/>
                    <a:p>
                      <a:pPr algn="l"/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X-Stream [SOSP’13]</a:t>
                      </a:r>
                      <a:endParaRPr lang="en-US" sz="32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8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</a:tr>
              <a:tr h="963711">
                <a:tc>
                  <a:txBody>
                    <a:bodyPr/>
                    <a:lstStyle/>
                    <a:p>
                      <a:pPr algn="l"/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Chaos [SOSP’15]</a:t>
                      </a:r>
                      <a:endParaRPr lang="en-US" sz="32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35 seconds</a:t>
                      </a:r>
                      <a:endParaRPr lang="en-US" sz="32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32</a:t>
                      </a:r>
                      <a:endParaRPr lang="en-US" sz="32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04900" y="7995418"/>
            <a:ext cx="3492944" cy="1004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* O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ut-of-core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Giraph</a:t>
            </a:r>
            <a:endParaRPr kumimoji="0" lang="en-US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7733841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Scaling Experiment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sz="3600" dirty="0" smtClean="0"/>
              <a:t>Double number of machines</a:t>
            </a:r>
          </a:p>
          <a:p>
            <a:r>
              <a:rPr lang="en-US" sz="3600" dirty="0" smtClean="0"/>
              <a:t>Double input size (edges and vertices)</a:t>
            </a:r>
          </a:p>
          <a:p>
            <a:endParaRPr lang="en-US" sz="3600" dirty="0"/>
          </a:p>
          <a:p>
            <a:r>
              <a:rPr lang="en-US" sz="3600" dirty="0" smtClean="0"/>
              <a:t>Result is normalized runtime to m=1 (slowdown)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74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Scaling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907086"/>
              </p:ext>
            </p:extLst>
          </p:nvPr>
        </p:nvGraphicFramePr>
        <p:xfrm>
          <a:off x="1318829" y="2522870"/>
          <a:ext cx="10581071" cy="61255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9663357" y="3906985"/>
            <a:ext cx="1152000" cy="3491229"/>
            <a:chOff x="9471892" y="4443415"/>
            <a:chExt cx="1308051" cy="3983564"/>
          </a:xfrm>
        </p:grpSpPr>
        <p:sp>
          <p:nvSpPr>
            <p:cNvPr id="9" name="Rectangle 8"/>
            <p:cNvSpPr/>
            <p:nvPr/>
          </p:nvSpPr>
          <p:spPr>
            <a:xfrm>
              <a:off x="9585916" y="5546979"/>
              <a:ext cx="1080000" cy="2880000"/>
            </a:xfrm>
            <a:prstGeom prst="rect">
              <a:avLst/>
            </a:prstGeom>
            <a:noFill/>
            <a:ln w="76200" cap="flat">
              <a:solidFill>
                <a:schemeClr val="accent2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71892" y="4443415"/>
              <a:ext cx="1308051" cy="1152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lang="en-US" sz="3600" b="1" dirty="0" smtClean="0">
                  <a:solidFill>
                    <a:schemeClr val="accent2"/>
                  </a:solidFill>
                </a:rPr>
                <a:t>0.97</a:t>
              </a:r>
              <a:r>
                <a:rPr kumimoji="0" lang="en-US" sz="3600" b="1" i="0" u="none" strike="noStrike" cap="none" spc="0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X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60320" y="3041840"/>
            <a:ext cx="9339580" cy="1152110"/>
            <a:chOff x="1749972" y="3415628"/>
            <a:chExt cx="10208225" cy="115211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749972" y="4512885"/>
              <a:ext cx="10149928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TextBox 12"/>
            <p:cNvSpPr txBox="1"/>
            <p:nvPr/>
          </p:nvSpPr>
          <p:spPr>
            <a:xfrm>
              <a:off x="10650146" y="3415628"/>
              <a:ext cx="1308051" cy="1152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lang="en-US" sz="3600" b="1" dirty="0" smtClean="0">
                  <a:solidFill>
                    <a:schemeClr val="tx2">
                      <a:lumMod val="10000"/>
                    </a:schemeClr>
                  </a:solidFill>
                </a:rPr>
                <a:t>1.61</a:t>
              </a:r>
              <a:r>
                <a:rPr kumimoji="0" lang="en-US" sz="3600" b="1" i="0" u="none" strike="noStrike" cap="none" spc="0" normalizeH="0" baseline="0" dirty="0" smtClean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X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88439" y="1953400"/>
            <a:ext cx="1152000" cy="5444812"/>
            <a:chOff x="4022274" y="1931048"/>
            <a:chExt cx="1308051" cy="6495931"/>
          </a:xfrm>
        </p:grpSpPr>
        <p:sp>
          <p:nvSpPr>
            <p:cNvPr id="7" name="Rectangle 6"/>
            <p:cNvSpPr/>
            <p:nvPr/>
          </p:nvSpPr>
          <p:spPr>
            <a:xfrm>
              <a:off x="4130565" y="3026979"/>
              <a:ext cx="1080000" cy="5400000"/>
            </a:xfrm>
            <a:prstGeom prst="rect">
              <a:avLst/>
            </a:prstGeom>
            <a:noFill/>
            <a:ln w="76200" cap="flat">
              <a:solidFill>
                <a:schemeClr val="accent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22274" y="1931048"/>
              <a:ext cx="1308051" cy="1152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2.29X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3" name="Down Arrow 2"/>
          <p:cNvSpPr/>
          <p:nvPr/>
        </p:nvSpPr>
        <p:spPr>
          <a:xfrm>
            <a:off x="291701" y="2879309"/>
            <a:ext cx="1027128" cy="4335442"/>
          </a:xfrm>
          <a:prstGeom prst="downArrow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Lower</a:t>
            </a:r>
            <a:r>
              <a:rPr lang="en-US" i="1" dirty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i="1" dirty="0" smtClean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= Better</a:t>
            </a:r>
            <a:endParaRPr lang="en-US" i="1" dirty="0">
              <a:solidFill>
                <a:schemeClr val="tx2">
                  <a:lumMod val="10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76516" y="8648417"/>
            <a:ext cx="9651769" cy="517065"/>
          </a:xfrm>
          <a:prstGeom prst="rect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Input size doubles when number</a:t>
            </a:r>
            <a:r>
              <a:rPr kumimoji="0" lang="en-US" sz="2800" u="none" strike="noStrike" cap="none" spc="0" normalizeH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 of machines doubles</a:t>
            </a:r>
            <a:endParaRPr kumimoji="0" lang="en-US" sz="28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560320" y="5087389"/>
            <a:ext cx="9286244" cy="0"/>
          </a:xfrm>
          <a:prstGeom prst="line">
            <a:avLst/>
          </a:prstGeom>
          <a:noFill/>
          <a:ln w="57150" cap="flat">
            <a:solidFill>
              <a:srgbClr val="000000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996792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Experiment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sz="3600" dirty="0" smtClean="0"/>
              <a:t>Double number of machines</a:t>
            </a:r>
          </a:p>
          <a:p>
            <a:r>
              <a:rPr lang="en-US" sz="3600" dirty="0" smtClean="0"/>
              <a:t>Fix input size (RMAT-27)</a:t>
            </a:r>
          </a:p>
          <a:p>
            <a:endParaRPr lang="en-US" sz="3600" dirty="0"/>
          </a:p>
          <a:p>
            <a:r>
              <a:rPr lang="en-US" sz="3600" dirty="0" smtClean="0"/>
              <a:t>Result is speedup relative to m=1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848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45938775"/>
              </p:ext>
            </p:extLst>
          </p:nvPr>
        </p:nvGraphicFramePr>
        <p:xfrm>
          <a:off x="1318829" y="2522870"/>
          <a:ext cx="10581070" cy="6055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Down Arrow 14"/>
          <p:cNvSpPr/>
          <p:nvPr/>
        </p:nvSpPr>
        <p:spPr>
          <a:xfrm flipV="1">
            <a:off x="291701" y="2879309"/>
            <a:ext cx="1027128" cy="4335442"/>
          </a:xfrm>
          <a:prstGeom prst="downArrow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Higher </a:t>
            </a:r>
            <a:r>
              <a:rPr lang="en-US" i="1" dirty="0" smtClean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= Better</a:t>
            </a:r>
            <a:endParaRPr lang="en-US" i="1" dirty="0">
              <a:solidFill>
                <a:schemeClr val="tx2">
                  <a:lumMod val="10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76516" y="8648417"/>
            <a:ext cx="9651769" cy="517065"/>
          </a:xfrm>
          <a:prstGeom prst="rect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Double number of machines, but keep input size fixed</a:t>
            </a:r>
            <a:endParaRPr kumimoji="0" lang="en-US" sz="28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28285" y="3041840"/>
            <a:ext cx="923330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3600" b="1" dirty="0" smtClean="0">
                <a:solidFill>
                  <a:schemeClr val="tx2">
                    <a:lumMod val="10000"/>
                  </a:schemeClr>
                </a:solidFill>
              </a:rPr>
              <a:t>13X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88022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does it scale well?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896080223"/>
              </p:ext>
            </p:extLst>
          </p:nvPr>
        </p:nvGraphicFramePr>
        <p:xfrm>
          <a:off x="583324" y="2522871"/>
          <a:ext cx="11316576" cy="647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492824" y="3602345"/>
            <a:ext cx="9245704" cy="3401163"/>
            <a:chOff x="2492824" y="3602345"/>
            <a:chExt cx="9245704" cy="340116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492824" y="7003508"/>
              <a:ext cx="1545020" cy="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032961" y="6908165"/>
              <a:ext cx="1545020" cy="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73098" y="6713722"/>
              <a:ext cx="1545020" cy="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113235" y="6289651"/>
              <a:ext cx="1545020" cy="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653372" y="5362109"/>
              <a:ext cx="1545020" cy="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193508" y="3602345"/>
              <a:ext cx="1545020" cy="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" name="Group 5"/>
          <p:cNvGrpSpPr/>
          <p:nvPr/>
        </p:nvGrpSpPr>
        <p:grpSpPr>
          <a:xfrm>
            <a:off x="2568527" y="2237438"/>
            <a:ext cx="6461665" cy="1700706"/>
            <a:chOff x="2057461" y="1799582"/>
            <a:chExt cx="7264670" cy="1700706"/>
          </a:xfrm>
        </p:grpSpPr>
        <p:sp>
          <p:nvSpPr>
            <p:cNvPr id="3" name="Rectangle 2"/>
            <p:cNvSpPr/>
            <p:nvPr/>
          </p:nvSpPr>
          <p:spPr>
            <a:xfrm>
              <a:off x="2057461" y="2102411"/>
              <a:ext cx="7264670" cy="1397877"/>
            </a:xfrm>
            <a:prstGeom prst="rect">
              <a:avLst/>
            </a:pr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endParaRPr kumimoji="0" lang="en-US" sz="2800" b="0" i="0" u="none" strike="noStrike" cap="none" spc="0" normalizeH="0" baseline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10998" y="1799582"/>
              <a:ext cx="6469941" cy="1669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3200" u="none" strike="noStrike" cap="none" spc="0" normalizeH="0" baseline="0" dirty="0" smtClean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Helvetica Neue Medium" charset="0"/>
                  <a:ea typeface="Helvetica Neue Medium" charset="0"/>
                  <a:cs typeface="Helvetica Neue Medium" charset="0"/>
                  <a:sym typeface="Helvetica Neue Light"/>
                </a:rPr>
                <a:t>Chaos runs constantly at </a:t>
              </a:r>
              <a:br>
                <a:rPr kumimoji="0" lang="en-US" sz="3200" u="none" strike="noStrike" cap="none" spc="0" normalizeH="0" baseline="0" dirty="0" smtClean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Helvetica Neue Medium" charset="0"/>
                  <a:ea typeface="Helvetica Neue Medium" charset="0"/>
                  <a:cs typeface="Helvetica Neue Medium" charset="0"/>
                  <a:sym typeface="Helvetica Neue Light"/>
                </a:rPr>
              </a:br>
              <a:r>
                <a:rPr kumimoji="0" lang="en-US" sz="3200" u="none" strike="noStrike" cap="none" spc="0" normalizeH="0" baseline="0" dirty="0" smtClean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Helvetica Neue Medium" charset="0"/>
                  <a:ea typeface="Helvetica Neue Medium" charset="0"/>
                  <a:cs typeface="Helvetica Neue Medium" charset="0"/>
                  <a:sym typeface="Helvetica Neue Light"/>
                </a:rPr>
                <a:t>near-maximum I/O bandwidth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4079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CHAOS</a:t>
            </a:r>
            <a:br>
              <a:rPr lang="en-US" dirty="0" smtClean="0"/>
            </a:br>
            <a:r>
              <a:rPr lang="en-US" sz="8000" dirty="0"/>
              <a:t>Scale-out Graph Processing from Secondary Storage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66383" y="5403398"/>
            <a:ext cx="872034" cy="23339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100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+</a:t>
            </a:r>
            <a:endParaRPr kumimoji="0" lang="en-US" sz="100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2173" y="8170000"/>
            <a:ext cx="3157916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3600" dirty="0" smtClean="0">
                <a:solidFill>
                  <a:schemeClr val="bg2"/>
                </a:solidFill>
                <a:latin typeface="+mj-lt"/>
                <a:ea typeface="Helvetica Neue" charset="0"/>
                <a:cs typeface="Helvetica Neue" charset="0"/>
              </a:rPr>
              <a:t>A few machines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3427" y="8148731"/>
            <a:ext cx="3680496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  <a:latin typeface="+mj-lt"/>
                <a:ea typeface="Helvetica Neue" charset="0"/>
                <a:cs typeface="Helvetica Neue" charset="0"/>
              </a:rPr>
              <a:t>Secondary storage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90" y="6366580"/>
            <a:ext cx="3625882" cy="2996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90" y="5755601"/>
            <a:ext cx="3625882" cy="29965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9" y="5144622"/>
            <a:ext cx="3625882" cy="29965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9" y="4533643"/>
            <a:ext cx="3625882" cy="29965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32" y="4624180"/>
            <a:ext cx="4037480" cy="40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09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does it not scale perfectly?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sz="3600" b="1" dirty="0" smtClean="0">
                <a:solidFill>
                  <a:srgbClr val="1690CB"/>
                </a:solidFill>
              </a:rPr>
              <a:t>Work stealing </a:t>
            </a:r>
            <a:r>
              <a:rPr lang="en-US" sz="3600" dirty="0" smtClean="0"/>
              <a:t>introduces </a:t>
            </a:r>
            <a:r>
              <a:rPr lang="en-US" sz="3600" b="1" dirty="0" smtClean="0">
                <a:solidFill>
                  <a:srgbClr val="1690CB"/>
                </a:solidFill>
              </a:rPr>
              <a:t>overhead</a:t>
            </a:r>
            <a:endParaRPr lang="en-US" sz="3600" dirty="0"/>
          </a:p>
          <a:p>
            <a:r>
              <a:rPr lang="en-US" sz="3600" dirty="0" smtClean="0"/>
              <a:t>Overhead is algorithm and input 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1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Work Stealing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865247510"/>
              </p:ext>
            </p:extLst>
          </p:nvPr>
        </p:nvGraphicFramePr>
        <p:xfrm>
          <a:off x="1104900" y="2522870"/>
          <a:ext cx="10795000" cy="647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2571750" y="6057900"/>
            <a:ext cx="9328150" cy="0"/>
          </a:xfrm>
          <a:prstGeom prst="line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050850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Work Stealing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195218720"/>
              </p:ext>
            </p:extLst>
          </p:nvPr>
        </p:nvGraphicFramePr>
        <p:xfrm>
          <a:off x="1104900" y="2522870"/>
          <a:ext cx="10795000" cy="647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21094371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Work Stealing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74307801"/>
              </p:ext>
            </p:extLst>
          </p:nvPr>
        </p:nvGraphicFramePr>
        <p:xfrm>
          <a:off x="1104900" y="2522870"/>
          <a:ext cx="10795000" cy="647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6675658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Capacity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18351387"/>
              </p:ext>
            </p:extLst>
          </p:nvPr>
        </p:nvGraphicFramePr>
        <p:xfrm>
          <a:off x="583324" y="2522870"/>
          <a:ext cx="11316576" cy="647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Callout 8"/>
          <p:cNvSpPr/>
          <p:nvPr/>
        </p:nvSpPr>
        <p:spPr>
          <a:xfrm>
            <a:off x="2510492" y="5034241"/>
            <a:ext cx="2648606" cy="1454182"/>
          </a:xfrm>
          <a:prstGeom prst="wedgeEllipseCallout">
            <a:avLst>
              <a:gd name="adj1" fmla="val -17084"/>
              <a:gd name="adj2" fmla="val 74353"/>
            </a:avLst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Input: 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16TB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I/O: 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218TB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6928611" y="3729812"/>
            <a:ext cx="2946567" cy="1454182"/>
          </a:xfrm>
          <a:prstGeom prst="wedgeEllipseCallout">
            <a:avLst>
              <a:gd name="adj1" fmla="val 56516"/>
              <a:gd name="adj2" fmla="val -43185"/>
            </a:avLst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rtl="0" latinLnBrk="1" hangingPunct="0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Input: 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128TB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rtl="0" latinLnBrk="1" hangingPunct="0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I/O: </a:t>
            </a: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1.75PB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74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Results in Paper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sz="3600" dirty="0" smtClean="0"/>
              <a:t>Bottleneck analysis</a:t>
            </a:r>
          </a:p>
          <a:p>
            <a:r>
              <a:rPr lang="en-US" sz="3600" dirty="0" smtClean="0"/>
              <a:t>Features evaluation</a:t>
            </a:r>
          </a:p>
          <a:p>
            <a:r>
              <a:rPr lang="en-US" sz="3600" dirty="0" smtClean="0"/>
              <a:t>Comparison to other systems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118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Graph500 – Top 10 July 2015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898136"/>
              </p:ext>
            </p:extLst>
          </p:nvPr>
        </p:nvGraphicFramePr>
        <p:xfrm>
          <a:off x="1104900" y="2997966"/>
          <a:ext cx="10795002" cy="60018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9907"/>
                <a:gridCol w="1276354"/>
                <a:gridCol w="2599981"/>
                <a:gridCol w="2985571"/>
                <a:gridCol w="1520328"/>
                <a:gridCol w="1422861"/>
              </a:tblGrid>
              <a:tr h="457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Rank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Size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Machine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Location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Nodes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Cores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32T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BlueGene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/Q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Lawrence Livermore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98304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1572864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BlueGene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/Q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Argonne 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49152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786432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Cray CS300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Lawrence Livermore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7200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K (Fujitsu Custom)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RIKEN</a:t>
                      </a:r>
                      <a:r>
                        <a:rPr lang="en-US" sz="240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AICS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82944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663552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PRIMEHPC FX10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University of Tokyo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4800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76800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BlueGene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/Q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FZJ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16384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262144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PRIMEHPC FX10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University of Tokyo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4800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76800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T-Platforms - MPP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Moscow University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4096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32768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BlueGene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/P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FZJ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16000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64000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T-Platforms - MPP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Moscow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4096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8192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210" y="1441677"/>
            <a:ext cx="2448200" cy="1434645"/>
          </a:xfrm>
          <a:prstGeom prst="rect">
            <a:avLst/>
          </a:prstGeom>
        </p:spPr>
      </p:pic>
      <p:sp>
        <p:nvSpPr>
          <p:cNvPr id="7" name="Triangle 6"/>
          <p:cNvSpPr/>
          <p:nvPr/>
        </p:nvSpPr>
        <p:spPr>
          <a:xfrm rot="10800000">
            <a:off x="3052352" y="3171464"/>
            <a:ext cx="277410" cy="217405"/>
          </a:xfrm>
          <a:prstGeom prst="triangle">
            <a:avLst/>
          </a:prstGeom>
          <a:solidFill>
            <a:schemeClr val="tx2">
              <a:lumMod val="1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47509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Chaos – </a:t>
            </a:r>
            <a:r>
              <a:rPr lang="en-US" sz="5400" dirty="0" smtClean="0"/>
              <a:t>#5 </a:t>
            </a:r>
            <a:r>
              <a:rPr lang="en-US" sz="5400" smtClean="0"/>
              <a:t>in Capacity Ranking?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030929"/>
              </p:ext>
            </p:extLst>
          </p:nvPr>
        </p:nvGraphicFramePr>
        <p:xfrm>
          <a:off x="1104900" y="2997966"/>
          <a:ext cx="10795002" cy="60018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9907"/>
                <a:gridCol w="1276354"/>
                <a:gridCol w="2599981"/>
                <a:gridCol w="2985571"/>
                <a:gridCol w="1520328"/>
                <a:gridCol w="1422861"/>
              </a:tblGrid>
              <a:tr h="4570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Rank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Size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Machine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Location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Nodes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Cores</a:t>
                      </a:r>
                      <a:endParaRPr lang="en-US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32T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BlueGene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/Q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Lawrence Livermore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98304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1572864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BlueGene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/Q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Argonne 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49152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786432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Cray CS300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Lawrence Livermore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7200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K (Fujitsu Custom)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RIKEN</a:t>
                      </a:r>
                      <a:r>
                        <a:rPr lang="en-US" sz="240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AICS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82944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663552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5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5"/>
                          </a:solidFill>
                        </a:rPr>
                        <a:t>8T</a:t>
                      </a:r>
                      <a:endParaRPr 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5"/>
                          </a:solidFill>
                        </a:rPr>
                        <a:t>T-Rex (</a:t>
                      </a:r>
                      <a:r>
                        <a:rPr lang="en-US" sz="24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Xeon E5</a:t>
                      </a:r>
                      <a:r>
                        <a:rPr lang="pt-BR" sz="24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)</a:t>
                      </a:r>
                      <a:endParaRPr 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5"/>
                          </a:solidFill>
                        </a:rPr>
                        <a:t>EPFL,</a:t>
                      </a:r>
                      <a:r>
                        <a:rPr lang="en-US" sz="2400" baseline="0" dirty="0" smtClean="0">
                          <a:solidFill>
                            <a:schemeClr val="accent5"/>
                          </a:solidFill>
                        </a:rPr>
                        <a:t> Switzerland</a:t>
                      </a:r>
                      <a:endParaRPr 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5"/>
                          </a:solidFill>
                        </a:rPr>
                        <a:t>32</a:t>
                      </a:r>
                      <a:endParaRPr 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5"/>
                          </a:solidFill>
                        </a:rPr>
                        <a:t>512</a:t>
                      </a:r>
                      <a:endParaRPr 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PRIMEHPC FX10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University of Tokyo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4800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76800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BlueGene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/Q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FZJ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16384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262144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PRIMEHPC FX10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University of Tokyo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4800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76800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T-Platforms - MPP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Moscow University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4096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32768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483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2T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BlueGene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/P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FZJ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16000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64000</a:t>
                      </a:r>
                      <a:endParaRPr lang="en-US" sz="24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210" y="1441677"/>
            <a:ext cx="2448200" cy="1434645"/>
          </a:xfrm>
          <a:prstGeom prst="rect">
            <a:avLst/>
          </a:prstGeom>
        </p:spPr>
      </p:pic>
      <p:sp>
        <p:nvSpPr>
          <p:cNvPr id="7" name="Triangle 6"/>
          <p:cNvSpPr/>
          <p:nvPr/>
        </p:nvSpPr>
        <p:spPr>
          <a:xfrm rot="10800000">
            <a:off x="3052352" y="3171464"/>
            <a:ext cx="277410" cy="217405"/>
          </a:xfrm>
          <a:prstGeom prst="triangle">
            <a:avLst/>
          </a:prstGeom>
          <a:solidFill>
            <a:schemeClr val="tx2">
              <a:lumMod val="1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4999" y="2856867"/>
            <a:ext cx="1390593" cy="6287133"/>
          </a:xfrm>
          <a:prstGeom prst="rect">
            <a:avLst/>
          </a:prstGeom>
          <a:noFill/>
          <a:ln w="76200" cap="flat">
            <a:solidFill>
              <a:schemeClr val="accent5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556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881" y="2777181"/>
            <a:ext cx="6361032" cy="63405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47570" y="3596046"/>
            <a:ext cx="1309653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Edge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Centric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77463" y="6371038"/>
            <a:ext cx="1849865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Streaming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Partitions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4519" y="5151010"/>
            <a:ext cx="1417056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Chaos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Storage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52587" y="5151010"/>
            <a:ext cx="1492395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Work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Stealing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11507" y="5382634"/>
            <a:ext cx="3066545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Randomization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TextBox 19"/>
          <p:cNvSpPr txBox="1"/>
          <p:nvPr/>
        </p:nvSpPr>
        <p:spPr>
          <a:xfrm rot="5400000">
            <a:off x="9326741" y="5382635"/>
            <a:ext cx="3066545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Randomization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6616">
            <a:off x="2883732" y="2450243"/>
            <a:ext cx="7237325" cy="71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46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sz="3600" dirty="0" smtClean="0"/>
              <a:t>Chaos processes </a:t>
            </a:r>
            <a:r>
              <a:rPr lang="en-US" sz="3600" b="1" dirty="0" smtClean="0">
                <a:solidFill>
                  <a:srgbClr val="1690CB"/>
                </a:solidFill>
              </a:rPr>
              <a:t>large graphs on small clusters</a:t>
            </a:r>
          </a:p>
          <a:p>
            <a:r>
              <a:rPr lang="en-US" sz="3600" dirty="0" smtClean="0"/>
              <a:t>Chaos uses </a:t>
            </a:r>
            <a:r>
              <a:rPr lang="en-US" sz="3600" b="1" dirty="0" smtClean="0">
                <a:solidFill>
                  <a:srgbClr val="1690CB"/>
                </a:solidFill>
              </a:rPr>
              <a:t>secondary storage</a:t>
            </a:r>
            <a:endParaRPr lang="en-US" sz="3600" dirty="0" smtClean="0"/>
          </a:p>
          <a:p>
            <a:r>
              <a:rPr lang="en-US" sz="3600" dirty="0" smtClean="0"/>
              <a:t>Chaos </a:t>
            </a:r>
            <a:r>
              <a:rPr lang="en-US" sz="3600" b="1" dirty="0">
                <a:solidFill>
                  <a:srgbClr val="1690CB"/>
                </a:solidFill>
              </a:rPr>
              <a:t>scales</a:t>
            </a:r>
            <a:r>
              <a:rPr lang="en-US" sz="3600" dirty="0">
                <a:solidFill>
                  <a:srgbClr val="1690CB"/>
                </a:solidFill>
              </a:rPr>
              <a:t> </a:t>
            </a:r>
            <a:r>
              <a:rPr lang="en-US" sz="3600" dirty="0" smtClean="0"/>
              <a:t>linearly </a:t>
            </a:r>
            <a:r>
              <a:rPr lang="en-US" sz="3600" b="1" dirty="0">
                <a:solidFill>
                  <a:srgbClr val="1690CB"/>
                </a:solidFill>
              </a:rPr>
              <a:t>with the </a:t>
            </a:r>
            <a:r>
              <a:rPr lang="en-US" sz="3600" b="1" dirty="0" smtClean="0">
                <a:solidFill>
                  <a:srgbClr val="1690CB"/>
                </a:solidFill>
              </a:rPr>
              <a:t>available storage</a:t>
            </a:r>
            <a:br>
              <a:rPr lang="en-US" sz="3600" b="1" dirty="0" smtClean="0">
                <a:solidFill>
                  <a:srgbClr val="1690CB"/>
                </a:solidFill>
              </a:rPr>
            </a:br>
            <a:endParaRPr lang="en-US" sz="3600" dirty="0" smtClean="0"/>
          </a:p>
          <a:p>
            <a:r>
              <a:rPr lang="en-US" sz="3600" dirty="0" smtClean="0"/>
              <a:t>Chaos breaks the </a:t>
            </a:r>
            <a:r>
              <a:rPr lang="en-US" sz="3600" dirty="0" err="1" smtClean="0"/>
              <a:t>terascale</a:t>
            </a:r>
            <a:r>
              <a:rPr lang="en-US" sz="3600" dirty="0" smtClean="0"/>
              <a:t> barrier</a:t>
            </a:r>
          </a:p>
          <a:p>
            <a:r>
              <a:rPr lang="en-US" sz="3600" b="1" dirty="0" smtClean="0">
                <a:solidFill>
                  <a:srgbClr val="1690CB"/>
                </a:solidFill>
              </a:rPr>
              <a:t>8 trillion-edge graph on 32 machines </a:t>
            </a:r>
            <a:endParaRPr lang="en-US" sz="3600" b="1" dirty="0">
              <a:solidFill>
                <a:srgbClr val="1690C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63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600" dirty="0" smtClean="0"/>
              <a:t>What it used </a:t>
            </a:r>
            <a:r>
              <a:rPr lang="en-US" sz="4600" smtClean="0"/>
              <a:t>to take to </a:t>
            </a:r>
            <a:r>
              <a:rPr lang="en-US" sz="4600" dirty="0" smtClean="0"/>
              <a:t>process large graphs</a:t>
            </a:r>
            <a:endParaRPr lang="en-US" sz="4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r="17906"/>
          <a:stretch>
            <a:fillRect/>
          </a:stretch>
        </p:blipFill>
        <p:spPr>
          <a:xfrm>
            <a:off x="1104900" y="3168779"/>
            <a:ext cx="5146675" cy="5837238"/>
          </a:xfrm>
          <a:prstGeom prst="rect">
            <a:avLst/>
          </a:prstGeom>
          <a:ln w="12700">
            <a:miter lim="400000"/>
          </a:ln>
          <a:effectLst/>
          <a:scene3d>
            <a:camera prst="orthographicFront"/>
            <a:lightRig rig="threePt" dir="t"/>
          </a:scene3d>
          <a:sp3d>
            <a:bevelT w="0" h="0"/>
          </a:sp3d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pic>
      <p:pic>
        <p:nvPicPr>
          <p:cNvPr id="6" name="Picture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8365" r="22989" b="762"/>
          <a:stretch/>
        </p:blipFill>
        <p:spPr>
          <a:xfrm>
            <a:off x="6753225" y="3162558"/>
            <a:ext cx="5146675" cy="5837238"/>
          </a:xfrm>
          <a:prstGeom prst="roundRect">
            <a:avLst>
              <a:gd name="adj" fmla="val 0"/>
            </a:avLst>
          </a:prstGeom>
          <a:ln w="12700">
            <a:miter lim="400000"/>
          </a:ln>
          <a:scene3d>
            <a:camera prst="orthographicFront"/>
            <a:lightRig rig="threePt" dir="t"/>
          </a:scene3d>
          <a:sp3d>
            <a:bevelT w="0" h="0"/>
          </a:sp3d>
          <a:extLst>
            <a:ext uri="{C572A759-6A51-4108-AA02-DFA0A04FC94B}">
              <ma14:wrappingTextBoxFlag xmlns:ma14="http://schemas.microsoft.com/office/mac/drawingml/2011/main" val="1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1507" y="2010448"/>
            <a:ext cx="1633460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Big Iron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4888" y="2010448"/>
            <a:ext cx="2643352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Large Cluster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97312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CHAOS</a:t>
            </a:r>
            <a:br>
              <a:rPr lang="en-US" dirty="0"/>
            </a:br>
            <a:r>
              <a:rPr lang="en-US" sz="8000" dirty="0"/>
              <a:t>Scale-out Graph Processing from Secondary Storage</a:t>
            </a:r>
            <a:r>
              <a:rPr lang="en-US" sz="9600" dirty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1690CB"/>
                </a:solidFill>
                <a:hlinkClick r:id="rId2"/>
              </a:rPr>
              <a:t>https://github.com/labos-epfl/chaos</a:t>
            </a:r>
            <a:endParaRPr lang="en-US" sz="3600" dirty="0" smtClean="0">
              <a:solidFill>
                <a:srgbClr val="1690CB"/>
              </a:solidFill>
            </a:endParaRPr>
          </a:p>
          <a:p>
            <a:r>
              <a:rPr lang="en-US" sz="3600" dirty="0" smtClean="0">
                <a:solidFill>
                  <a:srgbClr val="1690CB"/>
                </a:solidFill>
                <a:hlinkClick r:id="rId3"/>
              </a:rPr>
              <a:t>http://labos.epfl.ch/</a:t>
            </a:r>
            <a:endParaRPr lang="en-US" sz="3600" dirty="0">
              <a:solidFill>
                <a:srgbClr val="1690C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 descr="ork me on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47585" y="-16954"/>
            <a:ext cx="2757214" cy="27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PF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5" y="7487796"/>
            <a:ext cx="3272210" cy="158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418" y="4876893"/>
            <a:ext cx="3380740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815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08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470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/>
          <p:cNvSpPr/>
          <p:nvPr/>
        </p:nvSpPr>
        <p:spPr>
          <a:xfrm>
            <a:off x="1104900" y="6885431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Can 34"/>
          <p:cNvSpPr/>
          <p:nvPr/>
        </p:nvSpPr>
        <p:spPr>
          <a:xfrm>
            <a:off x="327236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46142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Can 38"/>
          <p:cNvSpPr/>
          <p:nvPr/>
        </p:nvSpPr>
        <p:spPr>
          <a:xfrm>
            <a:off x="10088212" y="6894492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5400" dirty="0" smtClean="0"/>
              <a:t>Where do we write the update stripe? </a:t>
            </a:r>
            <a:endParaRPr lang="en-US" sz="5400" dirty="0"/>
          </a:p>
        </p:txBody>
      </p:sp>
      <p:sp>
        <p:nvSpPr>
          <p:cNvPr id="5" name="Rectangle 4"/>
          <p:cNvSpPr/>
          <p:nvPr/>
        </p:nvSpPr>
        <p:spPr>
          <a:xfrm>
            <a:off x="1104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6" name="Rectangle 5"/>
          <p:cNvSpPr/>
          <p:nvPr/>
        </p:nvSpPr>
        <p:spPr>
          <a:xfrm>
            <a:off x="3272367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7" name="Rectangle 6"/>
          <p:cNvSpPr/>
          <p:nvPr/>
        </p:nvSpPr>
        <p:spPr>
          <a:xfrm>
            <a:off x="5417018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9" name="Rectangle 8"/>
          <p:cNvSpPr/>
          <p:nvPr/>
        </p:nvSpPr>
        <p:spPr>
          <a:xfrm>
            <a:off x="10099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" name="Rectangle 1"/>
          <p:cNvSpPr/>
          <p:nvPr/>
        </p:nvSpPr>
        <p:spPr>
          <a:xfrm>
            <a:off x="1374900" y="2773432"/>
            <a:ext cx="1260000" cy="1260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V</a:t>
            </a:r>
            <a:r>
              <a:rPr lang="en-US" sz="3600" baseline="-25000" dirty="0" smtClean="0">
                <a:solidFill>
                  <a:srgbClr val="FFFFFF"/>
                </a:solidFill>
              </a:rPr>
              <a:t>1</a:t>
            </a:r>
            <a:endParaRPr lang="en-US" sz="3600" baseline="-250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00467" y="4200084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FFFF"/>
                </a:solidFill>
              </a:rPr>
              <a:t>U</a:t>
            </a:r>
            <a:r>
              <a:rPr lang="en-US" baseline="-2500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94201" y="354016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0562" y="651374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Straight Arrow Connector 9"/>
          <p:cNvCxnSpPr>
            <a:endCxn id="14" idx="0"/>
          </p:cNvCxnSpPr>
          <p:nvPr/>
        </p:nvCxnSpPr>
        <p:spPr>
          <a:xfrm>
            <a:off x="2004900" y="4398264"/>
            <a:ext cx="0" cy="293716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>
            <a:endCxn id="35" idx="0"/>
          </p:cNvCxnSpPr>
          <p:nvPr/>
        </p:nvCxnSpPr>
        <p:spPr>
          <a:xfrm>
            <a:off x="2004900" y="4398264"/>
            <a:ext cx="2167467" cy="292209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endCxn id="36" idx="0"/>
          </p:cNvCxnSpPr>
          <p:nvPr/>
        </p:nvCxnSpPr>
        <p:spPr>
          <a:xfrm>
            <a:off x="2004900" y="4398264"/>
            <a:ext cx="4356527" cy="292209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>
            <a:endCxn id="39" idx="0"/>
          </p:cNvCxnSpPr>
          <p:nvPr/>
        </p:nvCxnSpPr>
        <p:spPr>
          <a:xfrm>
            <a:off x="2004900" y="4398264"/>
            <a:ext cx="8983312" cy="29462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2069334" y="5779890"/>
            <a:ext cx="351058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54034" y="5761322"/>
            <a:ext cx="351058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40192" y="5779263"/>
            <a:ext cx="351058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88211" y="5943642"/>
            <a:ext cx="351058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?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4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>
            <a:off x="5152757" y="6023196"/>
            <a:ext cx="1208670" cy="81070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Can 13"/>
          <p:cNvSpPr/>
          <p:nvPr/>
        </p:nvSpPr>
        <p:spPr>
          <a:xfrm>
            <a:off x="1104900" y="6885431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Can 34"/>
          <p:cNvSpPr/>
          <p:nvPr/>
        </p:nvSpPr>
        <p:spPr>
          <a:xfrm>
            <a:off x="327236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Can 35"/>
          <p:cNvSpPr/>
          <p:nvPr/>
        </p:nvSpPr>
        <p:spPr>
          <a:xfrm>
            <a:off x="5461427" y="6870360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Can 38"/>
          <p:cNvSpPr/>
          <p:nvPr/>
        </p:nvSpPr>
        <p:spPr>
          <a:xfrm>
            <a:off x="10088212" y="6894492"/>
            <a:ext cx="1800000" cy="18000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4800" dirty="0" smtClean="0"/>
              <a:t>Answer</a:t>
            </a:r>
            <a:r>
              <a:rPr lang="en-US" sz="4800" smtClean="0"/>
              <a:t>: choose any device at random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1104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6" name="Rectangle 5"/>
          <p:cNvSpPr/>
          <p:nvPr/>
        </p:nvSpPr>
        <p:spPr>
          <a:xfrm>
            <a:off x="3272367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7" name="Rectangle 6"/>
          <p:cNvSpPr/>
          <p:nvPr/>
        </p:nvSpPr>
        <p:spPr>
          <a:xfrm>
            <a:off x="5417018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9" name="Rectangle 8"/>
          <p:cNvSpPr/>
          <p:nvPr/>
        </p:nvSpPr>
        <p:spPr>
          <a:xfrm>
            <a:off x="10099900" y="2566737"/>
            <a:ext cx="1800000" cy="28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2" name="Rectangle 1"/>
          <p:cNvSpPr/>
          <p:nvPr/>
        </p:nvSpPr>
        <p:spPr>
          <a:xfrm>
            <a:off x="1374900" y="2773432"/>
            <a:ext cx="1260000" cy="1260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V</a:t>
            </a:r>
            <a:r>
              <a:rPr lang="en-US" sz="3600" baseline="-25000" dirty="0" smtClean="0">
                <a:solidFill>
                  <a:srgbClr val="FFFFFF"/>
                </a:solidFill>
              </a:rPr>
              <a:t>1</a:t>
            </a:r>
            <a:endParaRPr lang="en-US" sz="3600" baseline="-250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77018" y="5495636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U</a:t>
            </a:r>
            <a:r>
              <a:rPr lang="en-US" baseline="-25000" dirty="0" smtClean="0">
                <a:solidFill>
                  <a:srgbClr val="FFFFFF"/>
                </a:solidFill>
              </a:rPr>
              <a:t>1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94201" y="354016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10562" y="6513741"/>
            <a:ext cx="1128515" cy="1964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" name="Straight Arrow Connector 19"/>
          <p:cNvCxnSpPr>
            <a:endCxn id="36" idx="0"/>
          </p:cNvCxnSpPr>
          <p:nvPr/>
        </p:nvCxnSpPr>
        <p:spPr>
          <a:xfrm>
            <a:off x="2004900" y="4398264"/>
            <a:ext cx="4356527" cy="292209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568-D2DF-434B-9C11-1D11050AEA0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7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1104900" y="4607793"/>
            <a:ext cx="10800000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>
            <a:off x="1104900" y="3878734"/>
            <a:ext cx="10800000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1104900" y="3149675"/>
            <a:ext cx="10800000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–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00" y="4663190"/>
            <a:ext cx="457200" cy="63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62" y="3526195"/>
            <a:ext cx="1270000" cy="177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882" y="2611795"/>
            <a:ext cx="1701800" cy="2692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75221" y="5708059"/>
            <a:ext cx="3600000" cy="2247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3200" dirty="0" smtClean="0">
                <a:latin typeface="+mj-lt"/>
              </a:rPr>
              <a:t>X-Stream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Edge-centric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/>
              <a:t>Streaming partitions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6162" y="5708059"/>
            <a:ext cx="3600000" cy="2093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 rtl="0" latinLnBrk="1" hangingPunct="0"/>
            <a:r>
              <a:rPr lang="en-US" sz="3200" dirty="0" smtClean="0">
                <a:latin typeface="+mj-lt"/>
              </a:rPr>
              <a:t> </a:t>
            </a:r>
          </a:p>
          <a:p>
            <a:pPr algn="l" rtl="0" latinLnBrk="1" hangingPunct="0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Flat storage</a:t>
            </a:r>
            <a:br>
              <a:rPr lang="en-US" dirty="0" smtClean="0"/>
            </a:br>
            <a:r>
              <a:rPr lang="en-US" dirty="0" smtClean="0"/>
              <a:t>Randomization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22148" y="5708059"/>
            <a:ext cx="3600000" cy="2093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Chaos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/>
              <a:t>Work stealing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Randomization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4900" y="3092654"/>
            <a:ext cx="1654299" cy="856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I/O BALANCE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4899" y="2366582"/>
            <a:ext cx="3117841" cy="856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COMPUTATION BALANCE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4899" y="3821874"/>
            <a:ext cx="1974900" cy="856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SEQUENTIALITY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2400" y="8156852"/>
            <a:ext cx="10980000" cy="864000"/>
          </a:xfrm>
          <a:prstGeom prst="rect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71818C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No expensive partitioning and no I/O synchronization!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04899" y="5298190"/>
            <a:ext cx="10887501" cy="0"/>
          </a:xfrm>
          <a:prstGeom prst="straightConnector1">
            <a:avLst/>
          </a:prstGeom>
          <a:noFill/>
          <a:ln w="76200" cap="flat">
            <a:solidFill>
              <a:schemeClr val="bg2">
                <a:lumMod val="20000"/>
                <a:lumOff val="8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182032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" y="2639001"/>
            <a:ext cx="10868660" cy="66636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8070" y="2369626"/>
            <a:ext cx="3155576" cy="24078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4400" b="1" dirty="0" smtClean="0"/>
              <a:t>1.61X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 smtClean="0"/>
              <a:t>Average Slowdown</a:t>
            </a:r>
            <a:br>
              <a:rPr lang="en-US" sz="2000" dirty="0" smtClean="0"/>
            </a:br>
            <a:r>
              <a:rPr lang="en-US" sz="2000" dirty="0" smtClean="0"/>
              <a:t>from 1 machine to 32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(weak scaling)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81154" y="2689575"/>
            <a:ext cx="3155576" cy="24078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4400" b="1" dirty="0" smtClean="0"/>
              <a:t>13X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 smtClean="0"/>
              <a:t>Average Speedup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with 32 machines</a:t>
            </a:r>
            <a:br>
              <a:rPr lang="en-US" sz="2000" dirty="0" smtClean="0"/>
            </a:br>
            <a:r>
              <a:rPr lang="en-US" sz="2000" dirty="0" smtClean="0"/>
              <a:t>(strong scaling)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4900" y="5702640"/>
            <a:ext cx="3155576" cy="20385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4400" b="1" dirty="0" smtClean="0"/>
              <a:t>9 </a:t>
            </a:r>
            <a:r>
              <a:rPr lang="en-US" sz="3600" b="1" dirty="0" smtClean="0"/>
              <a:t>hours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 smtClean="0"/>
              <a:t>to solve BFS on 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graph with 1T edges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17984" y="5492879"/>
            <a:ext cx="3155576" cy="24078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4400" b="1" dirty="0" smtClean="0"/>
              <a:t>19</a:t>
            </a:r>
            <a:r>
              <a:rPr lang="en-US" sz="3600" b="1" dirty="0" smtClean="0"/>
              <a:t> hours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 smtClean="0"/>
              <a:t>to run 5 iterations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of PageRank on a</a:t>
            </a:r>
            <a:br>
              <a:rPr lang="en-US" sz="2000" dirty="0" smtClean="0"/>
            </a:br>
            <a:r>
              <a:rPr lang="en-US" sz="2000" dirty="0" smtClean="0"/>
              <a:t>graph with 1T edges</a:t>
            </a:r>
          </a:p>
        </p:txBody>
      </p:sp>
    </p:spTree>
    <p:extLst>
      <p:ext uri="{BB962C8B-B14F-4D97-AF65-F5344CB8AC3E}">
        <p14:creationId xmlns:p14="http://schemas.microsoft.com/office/powerpoint/2010/main" val="4604154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Are there any </a:t>
            </a:r>
            <a:r>
              <a:rPr lang="en-US" sz="6000" smtClean="0"/>
              <a:t>scaling limitations?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82" y="2659161"/>
            <a:ext cx="1556623" cy="1556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82" y="4932496"/>
            <a:ext cx="1556623" cy="15566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82" y="7279728"/>
            <a:ext cx="1556623" cy="15566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7959" y="2659161"/>
            <a:ext cx="2152833" cy="12998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Network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2611" y="4932496"/>
            <a:ext cx="2018181" cy="12998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Storage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9950" y="7279728"/>
            <a:ext cx="2370842" cy="12998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Compute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8366" y="2488132"/>
            <a:ext cx="6456785" cy="172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Bottleneck resource</a:t>
            </a:r>
          </a:p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/>
              <a:t>Performance suffers if network &lt; storage</a:t>
            </a:r>
            <a:br>
              <a:rPr lang="en-US" dirty="0" smtClean="0"/>
            </a:br>
            <a:r>
              <a:rPr lang="en-US" dirty="0" smtClean="0"/>
              <a:t>Full-bisection bandwidth necessary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8366" y="4761467"/>
            <a:ext cx="6301533" cy="172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Bottleneck resource</a:t>
            </a:r>
          </a:p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/>
              <a:t>Unrealized performance (waste) </a:t>
            </a:r>
            <a:br>
              <a:rPr lang="en-US" dirty="0" smtClean="0"/>
            </a:br>
            <a:r>
              <a:rPr lang="en-US" dirty="0" smtClean="0"/>
              <a:t>if storage &lt; network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98366" y="7108699"/>
            <a:ext cx="6456785" cy="1727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Low impact</a:t>
            </a:r>
          </a:p>
          <a:p>
            <a:pPr marL="0" marR="0" indent="0" algn="l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dirty="0" smtClean="0"/>
              <a:t>Possible minor impact on performance</a:t>
            </a:r>
            <a:br>
              <a:rPr lang="en-US" dirty="0" smtClean="0"/>
            </a:br>
            <a:r>
              <a:rPr lang="en-US" dirty="0" smtClean="0"/>
              <a:t>in some applications (e.g., FPU intensive)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168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work stealing optimal?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68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318828" y="2522870"/>
          <a:ext cx="10581071" cy="647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6370027" y="4786410"/>
            <a:ext cx="1760105" cy="2971018"/>
          </a:xfrm>
          <a:prstGeom prst="rect">
            <a:avLst/>
          </a:prstGeom>
          <a:noFill/>
          <a:ln w="76200" cap="flat">
            <a:solidFill>
              <a:schemeClr val="accent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370027" y="2856470"/>
            <a:ext cx="4219074" cy="1027128"/>
          </a:xfrm>
          <a:prstGeom prst="rightArrow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 Neue Light"/>
              </a:rPr>
              <a:t>More overhead</a:t>
            </a:r>
            <a:endParaRPr kumimoji="0" lang="en-US" sz="28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0" name="Right Arrow 9"/>
          <p:cNvSpPr/>
          <p:nvPr/>
        </p:nvSpPr>
        <p:spPr>
          <a:xfrm flipH="1">
            <a:off x="3911058" y="2096842"/>
            <a:ext cx="4219074" cy="1027128"/>
          </a:xfrm>
          <a:prstGeom prst="rightArrow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 Neue Light"/>
              </a:rPr>
              <a:t>More imbalance</a:t>
            </a:r>
            <a:endParaRPr kumimoji="0" lang="en-US" sz="28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charset="0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91701" y="2879309"/>
            <a:ext cx="1027128" cy="4335442"/>
          </a:xfrm>
          <a:prstGeom prst="downArrow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 charset="0"/>
                <a:ea typeface="Helvetica Neue" charset="0"/>
                <a:cs typeface="Helvetica Neue" charset="0"/>
                <a:sym typeface="Helvetica Neue Light"/>
              </a:rPr>
              <a:t>Lower</a:t>
            </a:r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= Better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687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Chaos vs </a:t>
            </a:r>
            <a:r>
              <a:rPr lang="en-US" dirty="0" err="1" smtClean="0"/>
              <a:t>Giraph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69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57308693"/>
              </p:ext>
            </p:extLst>
          </p:nvPr>
        </p:nvGraphicFramePr>
        <p:xfrm>
          <a:off x="1318829" y="2522870"/>
          <a:ext cx="9486020" cy="6476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10033000" y="3343989"/>
            <a:ext cx="1919002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/>
          <p:cNvSpPr txBox="1"/>
          <p:nvPr/>
        </p:nvSpPr>
        <p:spPr>
          <a:xfrm>
            <a:off x="10804849" y="2309337"/>
            <a:ext cx="1179811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3600" b="1" dirty="0" smtClean="0">
                <a:solidFill>
                  <a:schemeClr val="accent5"/>
                </a:solidFill>
              </a:rPr>
              <a:t>128</a:t>
            </a: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662160" y="6377459"/>
            <a:ext cx="2226854" cy="0"/>
          </a:xfrm>
          <a:prstGeom prst="line">
            <a:avLst/>
          </a:prstGeom>
          <a:noFill/>
          <a:ln w="38100" cap="flat">
            <a:solidFill>
              <a:schemeClr val="accent2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10882841" y="5915525"/>
            <a:ext cx="1051570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lang="en-US" sz="3600" b="1" dirty="0" smtClean="0">
                <a:solidFill>
                  <a:schemeClr val="accent2"/>
                </a:solidFill>
              </a:rPr>
              <a:t>1.5</a:t>
            </a: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91701" y="2879309"/>
            <a:ext cx="1027128" cy="4335442"/>
          </a:xfrm>
          <a:prstGeom prst="downArrow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2800" b="0" i="1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sym typeface="Helvetica Neue Light"/>
              </a:rPr>
              <a:t>Lower</a:t>
            </a:r>
            <a:r>
              <a:rPr lang="en-US" i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2">
                    <a:lumMod val="10000"/>
                  </a:schemeClr>
                </a:solidFill>
              </a:rPr>
              <a:t>= Better</a:t>
            </a:r>
            <a:endParaRPr lang="en-US" i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317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trades speed </a:t>
            </a:r>
            <a:r>
              <a:rPr lang="en-US" smtClean="0"/>
              <a:t>for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233767" y="7570760"/>
            <a:ext cx="10537265" cy="1269285"/>
          </a:xfrm>
          <a:prstGeom prst="rightArrow">
            <a:avLst/>
          </a:prstGeom>
          <a:solidFill>
            <a:srgbClr val="BABAB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0478" y="7447355"/>
            <a:ext cx="1623842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SPEED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151802" y="5740516"/>
            <a:ext cx="3207609" cy="1830244"/>
            <a:chOff x="8918618" y="5477879"/>
            <a:chExt cx="3207609" cy="1830244"/>
          </a:xfrm>
        </p:grpSpPr>
        <p:sp>
          <p:nvSpPr>
            <p:cNvPr id="9" name="TextBox 8"/>
            <p:cNvSpPr txBox="1"/>
            <p:nvPr/>
          </p:nvSpPr>
          <p:spPr>
            <a:xfrm>
              <a:off x="9555010" y="6393001"/>
              <a:ext cx="1934825" cy="915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j-lt"/>
                  <a:ea typeface="Helvetica Neue Light"/>
                  <a:cs typeface="Helvetica Neue Light"/>
                  <a:sym typeface="Helvetica Neue Light"/>
                </a:rPr>
                <a:t>Big Iron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18618" y="5477879"/>
              <a:ext cx="3207609" cy="915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+mj-lt"/>
                  <a:ea typeface="Helvetica Neue Light"/>
                  <a:cs typeface="Helvetica Neue Light"/>
                  <a:sym typeface="Helvetica Neue Light"/>
                </a:rPr>
                <a:t>Large Cluster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66050" y="4193411"/>
            <a:ext cx="1524456" cy="915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Chaos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62" y="4024369"/>
            <a:ext cx="1644629" cy="1253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41" y="5778503"/>
            <a:ext cx="1340161" cy="175427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1233767" y="2802814"/>
            <a:ext cx="10537265" cy="1269285"/>
          </a:xfrm>
          <a:prstGeom prst="rightArrow">
            <a:avLst/>
          </a:prstGeom>
          <a:solidFill>
            <a:srgbClr val="BABAB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21924" y="2679409"/>
            <a:ext cx="1360950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COST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090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Disk bandwidth &lt; </a:t>
            </a:r>
            <a:r>
              <a:rPr lang="en-US" sz="4800" smtClean="0"/>
              <a:t>Network throughput</a:t>
            </a:r>
            <a:endParaRPr lang="en-US" sz="4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Possible network bottlenecks</a:t>
            </a:r>
          </a:p>
          <a:p>
            <a:pPr lvl="1"/>
            <a:r>
              <a:rPr lang="en-US" dirty="0" smtClean="0"/>
              <a:t>NIC</a:t>
            </a:r>
          </a:p>
          <a:p>
            <a:pPr lvl="1"/>
            <a:r>
              <a:rPr lang="en-US" dirty="0" smtClean="0"/>
              <a:t>Switch backplane</a:t>
            </a:r>
          </a:p>
          <a:p>
            <a:r>
              <a:rPr lang="en-US" dirty="0" smtClean="0"/>
              <a:t>Generally not a problem for small clusters</a:t>
            </a:r>
          </a:p>
          <a:p>
            <a:r>
              <a:rPr lang="en-US" dirty="0" smtClean="0"/>
              <a:t>Can build a CLOS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05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sz="3200" dirty="0" smtClean="0"/>
              <a:t>Chaos only does structure mining</a:t>
            </a:r>
          </a:p>
          <a:p>
            <a:r>
              <a:rPr lang="en-US" sz="3200" dirty="0" smtClean="0"/>
              <a:t>Usage</a:t>
            </a:r>
          </a:p>
          <a:p>
            <a:pPr lvl="1"/>
            <a:r>
              <a:rPr lang="en-US" sz="3200" dirty="0" smtClean="0"/>
              <a:t>Graph + metadata</a:t>
            </a:r>
            <a:r>
              <a:rPr lang="en-US" sz="3600" b="1" dirty="0"/>
              <a:t> </a:t>
            </a:r>
            <a:r>
              <a:rPr lang="en-US" sz="3200" b="1" dirty="0"/>
              <a:t>⇒</a:t>
            </a:r>
            <a:r>
              <a:rPr lang="en-US" sz="3600" b="1" dirty="0"/>
              <a:t> </a:t>
            </a:r>
            <a:r>
              <a:rPr lang="en-US" sz="3200" dirty="0" smtClean="0"/>
              <a:t>Graph structure </a:t>
            </a:r>
            <a:r>
              <a:rPr lang="en-US" sz="3200" b="1" dirty="0"/>
              <a:t>⇒</a:t>
            </a:r>
            <a:r>
              <a:rPr lang="en-US" sz="3200" dirty="0" smtClean="0"/>
              <a:t> Chaos</a:t>
            </a:r>
          </a:p>
          <a:p>
            <a:pPr lvl="1"/>
            <a:r>
              <a:rPr lang="en-US" sz="3200" dirty="0" smtClean="0"/>
              <a:t>Vertex state is sorted, can join later</a:t>
            </a:r>
          </a:p>
          <a:p>
            <a:r>
              <a:rPr lang="en-US" sz="3200" dirty="0" smtClean="0"/>
              <a:t>Supporting inline metadata is ongoing work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5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numCol="1" anchor="t"/>
          <a:lstStyle/>
          <a:p>
            <a:r>
              <a:rPr lang="en-US" dirty="0" smtClean="0"/>
              <a:t>Chaos does Bulk Synchronous Processing</a:t>
            </a:r>
          </a:p>
          <a:p>
            <a:r>
              <a:rPr lang="en-US" dirty="0"/>
              <a:t>C</a:t>
            </a:r>
            <a:r>
              <a:rPr lang="en-US" dirty="0" smtClean="0"/>
              <a:t>o-ordinated snapshot of vertex state between iterations</a:t>
            </a:r>
          </a:p>
          <a:p>
            <a:r>
              <a:rPr lang="en-US" dirty="0" smtClean="0"/>
              <a:t>Low overhead since most state on disk</a:t>
            </a:r>
          </a:p>
          <a:p>
            <a:pPr lvl="1"/>
            <a:r>
              <a:rPr lang="en-US" dirty="0" smtClean="0"/>
              <a:t>6% for a graph problem with 218TB of I/O</a:t>
            </a:r>
          </a:p>
          <a:p>
            <a:r>
              <a:rPr lang="en-US" dirty="0" smtClean="0"/>
              <a:t>Tackles machine failure, but not disk failure</a:t>
            </a:r>
          </a:p>
          <a:p>
            <a:r>
              <a:rPr lang="en-US" dirty="0" smtClean="0"/>
              <a:t>Replication is 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91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Where are the real </a:t>
            </a:r>
            <a:r>
              <a:rPr lang="en-US" sz="6000" smtClean="0"/>
              <a:t>world graphs?</a:t>
            </a:r>
            <a:endParaRPr lang="en-US" sz="6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40000"/>
            <a:ext cx="10795000" cy="6459796"/>
          </a:xfrm>
        </p:spPr>
        <p:txBody>
          <a:bodyPr/>
          <a:lstStyle/>
          <a:p>
            <a:r>
              <a:rPr lang="en-US" sz="3600" dirty="0" smtClean="0"/>
              <a:t>Common crawl dataset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1690CB"/>
                </a:solidFill>
              </a:rPr>
              <a:t>https</a:t>
            </a:r>
            <a:r>
              <a:rPr lang="en-US" dirty="0">
                <a:solidFill>
                  <a:srgbClr val="1690CB"/>
                </a:solidFill>
              </a:rPr>
              <a:t>://</a:t>
            </a:r>
            <a:r>
              <a:rPr lang="en-US" dirty="0" err="1" smtClean="0">
                <a:solidFill>
                  <a:srgbClr val="1690CB"/>
                </a:solidFill>
              </a:rPr>
              <a:t>commoncrawl.org</a:t>
            </a:r>
            <a:endParaRPr lang="en-US" dirty="0" smtClean="0">
              <a:solidFill>
                <a:srgbClr val="1690CB"/>
              </a:solidFill>
            </a:endParaRPr>
          </a:p>
          <a:p>
            <a:r>
              <a:rPr lang="en-US" sz="3600" dirty="0" smtClean="0"/>
              <a:t>Facebook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1690CB"/>
                </a:solidFill>
              </a:rPr>
              <a:t>https://</a:t>
            </a:r>
            <a:r>
              <a:rPr lang="en-US" dirty="0" err="1">
                <a:solidFill>
                  <a:srgbClr val="1690CB"/>
                </a:solidFill>
              </a:rPr>
              <a:t>www.facebook.com</a:t>
            </a:r>
            <a:r>
              <a:rPr lang="en-US" dirty="0">
                <a:solidFill>
                  <a:srgbClr val="1690CB"/>
                </a:solidFill>
              </a:rPr>
              <a:t>/notes/</a:t>
            </a:r>
            <a:r>
              <a:rPr lang="en-US" dirty="0" err="1">
                <a:solidFill>
                  <a:srgbClr val="1690CB"/>
                </a:solidFill>
              </a:rPr>
              <a:t>facebook</a:t>
            </a:r>
            <a:r>
              <a:rPr lang="en-US" dirty="0">
                <a:solidFill>
                  <a:srgbClr val="1690CB"/>
                </a:solidFill>
              </a:rPr>
              <a:t>-engineering/scaling-apache-</a:t>
            </a:r>
            <a:r>
              <a:rPr lang="en-US" dirty="0" err="1">
                <a:solidFill>
                  <a:srgbClr val="1690CB"/>
                </a:solidFill>
              </a:rPr>
              <a:t>giraph</a:t>
            </a:r>
            <a:r>
              <a:rPr lang="en-US" dirty="0">
                <a:solidFill>
                  <a:srgbClr val="1690CB"/>
                </a:solidFill>
              </a:rPr>
              <a:t>-to-a-trillion-edges/10151617006153920</a:t>
            </a:r>
            <a:endParaRPr lang="en-US" dirty="0" smtClean="0">
              <a:solidFill>
                <a:srgbClr val="1690CB"/>
              </a:solidFill>
            </a:endParaRPr>
          </a:p>
          <a:p>
            <a:r>
              <a:rPr lang="en-US" sz="3600" dirty="0"/>
              <a:t>Florida sparse </a:t>
            </a:r>
            <a:r>
              <a:rPr lang="en-US" sz="3600" dirty="0" smtClean="0"/>
              <a:t>matrix </a:t>
            </a:r>
            <a:r>
              <a:rPr lang="en-US" sz="3600" dirty="0"/>
              <a:t>dataset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1690CB"/>
                </a:solidFill>
              </a:rPr>
              <a:t>http://</a:t>
            </a:r>
            <a:r>
              <a:rPr lang="en-US" dirty="0" err="1">
                <a:solidFill>
                  <a:srgbClr val="1690CB"/>
                </a:solidFill>
              </a:rPr>
              <a:t>www.cise.ufl.edu</a:t>
            </a:r>
            <a:r>
              <a:rPr lang="en-US" dirty="0">
                <a:solidFill>
                  <a:srgbClr val="1690CB"/>
                </a:solidFill>
              </a:rPr>
              <a:t>/research/sparse/matrices/</a:t>
            </a:r>
          </a:p>
          <a:p>
            <a:r>
              <a:rPr lang="en-US" sz="3600" dirty="0" smtClean="0"/>
              <a:t>PRISM program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321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COST?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40000"/>
            <a:ext cx="10795000" cy="767048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1690CB"/>
                </a:solidFill>
              </a:rPr>
              <a:t>C</a:t>
            </a:r>
            <a:r>
              <a:rPr lang="en-US" sz="3600" dirty="0" smtClean="0"/>
              <a:t>onfiguration that </a:t>
            </a:r>
            <a:r>
              <a:rPr lang="en-US" sz="3600" dirty="0" smtClean="0">
                <a:solidFill>
                  <a:srgbClr val="1690CB"/>
                </a:solidFill>
              </a:rPr>
              <a:t>O</a:t>
            </a:r>
            <a:r>
              <a:rPr lang="en-US" sz="3600" dirty="0" smtClean="0"/>
              <a:t>utperforms a </a:t>
            </a:r>
            <a:r>
              <a:rPr lang="en-US" sz="3600" smtClean="0">
                <a:solidFill>
                  <a:srgbClr val="1690CB"/>
                </a:solidFill>
              </a:rPr>
              <a:t>S</a:t>
            </a:r>
            <a:r>
              <a:rPr lang="en-US" sz="3600" smtClean="0"/>
              <a:t>ingle </a:t>
            </a:r>
            <a:r>
              <a:rPr lang="en-US" sz="3600" smtClean="0">
                <a:solidFill>
                  <a:srgbClr val="1690CB"/>
                </a:solidFill>
              </a:rPr>
              <a:t>T</a:t>
            </a:r>
            <a:r>
              <a:rPr lang="en-US" sz="3600" smtClean="0"/>
              <a:t>hread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74</a:t>
            </a:fld>
            <a:endParaRPr lang="en-US"/>
          </a:p>
        </p:txBody>
      </p:sp>
      <p:cxnSp>
        <p:nvCxnSpPr>
          <p:cNvPr id="6" name="Straight Connector 5"/>
          <p:cNvCxnSpPr>
            <a:stCxn id="11" idx="0"/>
            <a:endCxn id="12" idx="0"/>
          </p:cNvCxnSpPr>
          <p:nvPr/>
        </p:nvCxnSpPr>
        <p:spPr>
          <a:xfrm>
            <a:off x="1736077" y="6953190"/>
            <a:ext cx="9483348" cy="0"/>
          </a:xfrm>
          <a:prstGeom prst="line">
            <a:avLst/>
          </a:prstGeom>
          <a:noFill/>
          <a:ln w="101600" cap="flat">
            <a:solidFill>
              <a:srgbClr val="BABABA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Oval 7"/>
          <p:cNvSpPr/>
          <p:nvPr/>
        </p:nvSpPr>
        <p:spPr>
          <a:xfrm>
            <a:off x="1459853" y="6672856"/>
            <a:ext cx="552450" cy="552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3269603" y="6672856"/>
            <a:ext cx="552450" cy="5524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943201" y="6672856"/>
            <a:ext cx="552450" cy="55245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71818C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1820" y="6953190"/>
            <a:ext cx="1128514" cy="18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Start</a:t>
            </a:r>
            <a: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/>
            </a:r>
            <a:b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</a:br>
            <a: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BFS</a:t>
            </a:r>
            <a:endParaRPr kumimoji="0" lang="en-US" sz="3600" u="none" strike="noStrike" cap="none" spc="0" normalizeH="0" baseline="0" dirty="0" smtClean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49745" y="6953190"/>
            <a:ext cx="939360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End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7700" y="4855948"/>
            <a:ext cx="1256754" cy="18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Jan 1</a:t>
            </a:r>
            <a:b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</a:b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2015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38950" y="4851840"/>
            <a:ext cx="1360950" cy="18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SOSP</a:t>
            </a:r>
            <a:b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</a:br>
            <a:r>
              <a:rPr kumimoji="0" lang="en-US" sz="360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2025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520096" y="7295423"/>
            <a:ext cx="2051465" cy="2051465"/>
            <a:chOff x="2165143" y="7165827"/>
            <a:chExt cx="2051465" cy="205146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143" y="7165827"/>
              <a:ext cx="2051465" cy="20514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60281" y="7255111"/>
              <a:ext cx="1061188" cy="1373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20000"/>
                </a:lnSpc>
                <a:spcBef>
                  <a:spcPts val="3000"/>
                </a:spcBef>
                <a:spcAft>
                  <a:spcPts val="0"/>
                </a:spcAft>
                <a:buClr>
                  <a:srgbClr val="007ABB"/>
                </a:buClr>
                <a:buSzTx/>
                <a:buFontTx/>
                <a:buNone/>
                <a:tabLst/>
              </a:pPr>
              <a:r>
                <a:rPr kumimoji="0" lang="en-US" sz="4800" u="none" strike="noStrike" cap="none" spc="0" normalizeH="0" baseline="0" smtClean="0">
                  <a:ln>
                    <a:noFill/>
                  </a:ln>
                  <a:solidFill>
                    <a:schemeClr val="tx2">
                      <a:lumMod val="10000"/>
                    </a:schemeClr>
                  </a:solidFill>
                  <a:effectLst/>
                  <a:uFillTx/>
                  <a:latin typeface="Helvetica Neue Medium" charset="0"/>
                  <a:ea typeface="Helvetica Neue Medium" charset="0"/>
                  <a:cs typeface="Helvetica Neue Medium" charset="0"/>
                  <a:sym typeface="Helvetica Neue Light"/>
                </a:rPr>
                <a:t>1%</a:t>
              </a:r>
              <a:endParaRPr kumimoji="0" lang="en-US" sz="4800" u="none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865353" y="4855948"/>
            <a:ext cx="1360950" cy="18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SOSP</a:t>
            </a:r>
            <a:b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</a:b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2015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5180" y="4455898"/>
            <a:ext cx="831349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Frank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McSherry’s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laptop on 8T edges:</a:t>
            </a:r>
            <a:endParaRPr lang="en-US" sz="3600" dirty="0">
              <a:solidFill>
                <a:schemeClr val="tx2">
                  <a:lumMod val="10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6800" y="3590354"/>
            <a:ext cx="667201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>
              <a:buNone/>
            </a:pP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Chaos </a:t>
            </a:r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on 8T 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edges: 104 hours</a:t>
            </a:r>
          </a:p>
        </p:txBody>
      </p:sp>
    </p:spTree>
    <p:extLst>
      <p:ext uri="{BB962C8B-B14F-4D97-AF65-F5344CB8AC3E}">
        <p14:creationId xmlns:p14="http://schemas.microsoft.com/office/powerpoint/2010/main" val="66165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881" y="2777181"/>
            <a:ext cx="6361032" cy="6340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for Chaos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47570" y="3596046"/>
            <a:ext cx="1309653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Edge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Centric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7463" y="6371038"/>
            <a:ext cx="1849865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Streaming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Partitions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04519" y="5151010"/>
            <a:ext cx="1417056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Chaos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Storage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2587" y="5151010"/>
            <a:ext cx="1492395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Work</a:t>
            </a:r>
            <a:b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</a:br>
            <a:r>
              <a:rPr kumimoji="0" 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Neue" charset="0"/>
                <a:cs typeface="Helvetica Neue" charset="0"/>
                <a:sym typeface="Helvetica Neue Light"/>
              </a:rPr>
              <a:t>Stealing</a:t>
            </a:r>
            <a:endParaRPr kumimoji="0" lang="en-US" sz="3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Neue" charset="0"/>
              <a:cs typeface="Helvetica Neue" charset="0"/>
              <a:sym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611507" y="5382634"/>
            <a:ext cx="3066545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Randomization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9326741" y="5382635"/>
            <a:ext cx="3066545" cy="115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+mj-lt"/>
                <a:ea typeface="Helvetica Neue Light"/>
                <a:cs typeface="Helvetica Neue Light"/>
                <a:sym typeface="Helvetica Neue Light"/>
              </a:rPr>
              <a:t>Randomization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6616">
            <a:off x="2883732" y="2450243"/>
            <a:ext cx="7237325" cy="71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83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1690CB"/>
                </a:solidFill>
              </a:rPr>
              <a:t>Graph algorithms produce random access</a:t>
            </a:r>
            <a:endParaRPr lang="en-US" sz="4800" dirty="0">
              <a:solidFill>
                <a:srgbClr val="1690CB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104900" y="2540000"/>
            <a:ext cx="10795000" cy="1156945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Random access penalties: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BAC0E-FDC3-AE49-8103-D33057C30E6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48" y="3696945"/>
            <a:ext cx="2757652" cy="27576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85071" y="7507339"/>
            <a:ext cx="9034659" cy="1329595"/>
          </a:xfrm>
          <a:prstGeom prst="rect">
            <a:avLst/>
          </a:prstGeom>
          <a:solidFill>
            <a:srgbClr val="E4E4E4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ABB"/>
              </a:buClr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How can</a:t>
            </a:r>
            <a:r>
              <a:rPr kumimoji="0" lang="en-US" sz="3600" u="none" strike="noStrike" cap="none" spc="0" normalizeH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 </a:t>
            </a:r>
            <a:r>
              <a:rPr kumimoji="0" lang="en-US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we achieve</a:t>
            </a:r>
            <a:r>
              <a:rPr kumimoji="0" lang="en-US" sz="3600" u="none" strike="noStrike" cap="none" spc="0" normalizeH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 sequential access</a:t>
            </a:r>
            <a:br>
              <a:rPr kumimoji="0" lang="en-US" sz="3600" u="none" strike="noStrike" cap="none" spc="0" normalizeH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</a:br>
            <a:r>
              <a:rPr kumimoji="0" lang="en-US" sz="3600" u="none" strike="noStrike" cap="none" spc="0" normalizeH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Helvetica Neue Medium" charset="0"/>
                <a:ea typeface="Helvetica Neue Medium" charset="0"/>
                <a:cs typeface="Helvetica Neue Medium" charset="0"/>
                <a:sym typeface="Helvetica Neue Light"/>
              </a:rPr>
              <a:t>to secondary storage?</a:t>
            </a:r>
            <a:endParaRPr kumimoji="0" 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Helvetica Neue Medium" charset="0"/>
              <a:ea typeface="Helvetica Neue Medium" charset="0"/>
              <a:cs typeface="Helvetica Neue Medium" charset="0"/>
              <a:sym typeface="Helvetica Neue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345" y="3696945"/>
            <a:ext cx="3028110" cy="30281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696945"/>
            <a:ext cx="2757652" cy="2757652"/>
          </a:xfrm>
          <a:prstGeom prst="rect">
            <a:avLst/>
          </a:prstGeom>
        </p:spPr>
      </p:pic>
      <p:sp>
        <p:nvSpPr>
          <p:cNvPr id="14" name="Text Placeholder 12"/>
          <p:cNvSpPr txBox="1">
            <a:spLocks/>
          </p:cNvSpPr>
          <p:nvPr/>
        </p:nvSpPr>
        <p:spPr>
          <a:xfrm>
            <a:off x="1104900" y="6350396"/>
            <a:ext cx="2757652" cy="115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1" anchor="ctr"/>
          <a:lstStyle>
            <a:lvl1pPr marL="444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1pPr>
            <a:lvl2pPr marL="889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2pPr>
            <a:lvl3pPr marL="1333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3pPr>
            <a:lvl4pPr marL="1778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4pPr>
            <a:lvl5pPr marL="2222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5pPr>
            <a:lvl6pPr marL="2667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111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556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000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 smtClean="0">
                <a:solidFill>
                  <a:schemeClr val="tx2">
                    <a:lumMod val="10000"/>
                  </a:schemeClr>
                </a:solidFill>
                <a:latin typeface="+mj-lt"/>
              </a:rPr>
              <a:t>1.4X</a:t>
            </a:r>
            <a:endParaRPr lang="en-US" sz="44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6" name="Text Placeholder 12"/>
          <p:cNvSpPr txBox="1">
            <a:spLocks/>
          </p:cNvSpPr>
          <p:nvPr/>
        </p:nvSpPr>
        <p:spPr>
          <a:xfrm>
            <a:off x="5123574" y="6350394"/>
            <a:ext cx="2757652" cy="115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1" anchor="ctr"/>
          <a:lstStyle>
            <a:lvl1pPr marL="444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1pPr>
            <a:lvl2pPr marL="889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2pPr>
            <a:lvl3pPr marL="1333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3pPr>
            <a:lvl4pPr marL="1778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4pPr>
            <a:lvl5pPr marL="2222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5pPr>
            <a:lvl6pPr marL="2667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111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556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000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 smtClean="0">
                <a:solidFill>
                  <a:schemeClr val="accent5"/>
                </a:solidFill>
                <a:latin typeface="+mj-lt"/>
              </a:rPr>
              <a:t>20X</a:t>
            </a:r>
            <a:endParaRPr lang="en-US" sz="4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7" name="Text Placeholder 12"/>
          <p:cNvSpPr txBox="1">
            <a:spLocks/>
          </p:cNvSpPr>
          <p:nvPr/>
        </p:nvSpPr>
        <p:spPr>
          <a:xfrm>
            <a:off x="9142248" y="6350394"/>
            <a:ext cx="2757652" cy="115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1" anchor="ctr"/>
          <a:lstStyle>
            <a:lvl1pPr marL="444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1pPr>
            <a:lvl2pPr marL="889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2pPr>
            <a:lvl3pPr marL="1333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3pPr>
            <a:lvl4pPr marL="1778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4pPr>
            <a:lvl5pPr marL="2222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 b="0" i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 Light"/>
              </a:defRPr>
            </a:lvl5pPr>
            <a:lvl6pPr marL="2667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111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5560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000500" indent="-444500" defTabSz="584200" eaLnBrk="1" hangingPunct="1">
              <a:lnSpc>
                <a:spcPct val="120000"/>
              </a:lnSpc>
              <a:spcBef>
                <a:spcPts val="3000"/>
              </a:spcBef>
              <a:buClr>
                <a:srgbClr val="419FCC"/>
              </a:buClr>
              <a:buSzPct val="60000"/>
              <a:buChar char="•"/>
              <a:defRPr sz="3000">
                <a:solidFill>
                  <a:srgbClr val="71818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 smtClean="0">
                <a:solidFill>
                  <a:schemeClr val="accent5"/>
                </a:solidFill>
                <a:latin typeface="+mj-lt"/>
              </a:rPr>
              <a:t>200X</a:t>
            </a:r>
            <a:endParaRPr lang="en-US" sz="44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7092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Exposure">
  <a:themeElements>
    <a:clrScheme name="White">
      <a:dk1>
        <a:srgbClr val="8C491B"/>
      </a:dk1>
      <a:lt1>
        <a:srgbClr val="71818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Black Condensed"/>
        <a:ea typeface="Helvetica Neue Black Condensed"/>
        <a:cs typeface="Helvetica Neue Black Condensed"/>
      </a:majorFont>
      <a:minorFont>
        <a:latin typeface="Helvetica Neue Black Condensed"/>
        <a:ea typeface="Helvetica Neue Black Condensed"/>
        <a:cs typeface="Helvetica Neue Black Condense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4E4E4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20000"/>
          </a:lnSpc>
          <a:spcBef>
            <a:spcPts val="3000"/>
          </a:spcBef>
          <a:spcAft>
            <a:spcPts val="0"/>
          </a:spcAft>
          <a:buClr>
            <a:srgbClr val="007ABB"/>
          </a:buClr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71818C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20000"/>
          </a:lnSpc>
          <a:spcBef>
            <a:spcPts val="3000"/>
          </a:spcBef>
          <a:spcAft>
            <a:spcPts val="0"/>
          </a:spcAft>
          <a:buClr>
            <a:srgbClr val="007ABB"/>
          </a:buClr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71818C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Exposure</Template>
  <TotalTime>37194</TotalTime>
  <Words>2698</Words>
  <Application>Microsoft Macintosh PowerPoint</Application>
  <PresentationFormat>Custom</PresentationFormat>
  <Paragraphs>848</Paragraphs>
  <Slides>74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Exposure</vt:lpstr>
      <vt:lpstr>CHAOS Scale-out Graph Processing from Secondary Storage </vt:lpstr>
      <vt:lpstr>Graphs are everywhere…</vt:lpstr>
      <vt:lpstr>What is large?</vt:lpstr>
      <vt:lpstr>What is large?</vt:lpstr>
      <vt:lpstr>CHAOS Scale-out Graph Processing from Secondary Storage </vt:lpstr>
      <vt:lpstr>What it used to take to process large graphs</vt:lpstr>
      <vt:lpstr>Chaos trades speed for cost</vt:lpstr>
      <vt:lpstr>Recipe for Chaos</vt:lpstr>
      <vt:lpstr>Graph algorithms produce random access</vt:lpstr>
      <vt:lpstr>Starting Point: X-Stream [SOSP’13]</vt:lpstr>
      <vt:lpstr>Edge-centric Graph Processing</vt:lpstr>
      <vt:lpstr>Edge-centric Graph Processing</vt:lpstr>
      <vt:lpstr>Execution on a single machine</vt:lpstr>
      <vt:lpstr>Streaming Partitions</vt:lpstr>
      <vt:lpstr>Execute partitions one by one</vt:lpstr>
      <vt:lpstr>Execute partitions one by one</vt:lpstr>
      <vt:lpstr>Execute partitions one by one</vt:lpstr>
      <vt:lpstr>Scale-out ⇒ Chaos</vt:lpstr>
      <vt:lpstr>Insight</vt:lpstr>
      <vt:lpstr>Scaling out to m machines</vt:lpstr>
      <vt:lpstr>Problem: I/O Imbalance</vt:lpstr>
      <vt:lpstr>Insight</vt:lpstr>
      <vt:lpstr>Solution: Stripe edges</vt:lpstr>
      <vt:lpstr>Where do we read the next edge stripe?</vt:lpstr>
      <vt:lpstr>Insight</vt:lpstr>
      <vt:lpstr>Answer: Any random stripe that has not been read!</vt:lpstr>
      <vt:lpstr>In fact, we read several stripes…</vt:lpstr>
      <vt:lpstr>Chaos achieves I/O balance</vt:lpstr>
      <vt:lpstr>Problem: Computation Imbalance</vt:lpstr>
      <vt:lpstr>Insight</vt:lpstr>
      <vt:lpstr>Stealing: Randomly select a target machine</vt:lpstr>
      <vt:lpstr>Stealing: Copy vertex state</vt:lpstr>
      <vt:lpstr>Work Stealing Issue?</vt:lpstr>
      <vt:lpstr>Stealing: Which edge stripe do we read?</vt:lpstr>
      <vt:lpstr>Insight</vt:lpstr>
      <vt:lpstr>Answer: Any random stripe that has not been read!</vt:lpstr>
      <vt:lpstr>Consequence of Work Stealing</vt:lpstr>
      <vt:lpstr>Chaos achieves compute balance</vt:lpstr>
      <vt:lpstr>Recipe for Chaos</vt:lpstr>
      <vt:lpstr>Partitioning for Locality and Load Balance</vt:lpstr>
      <vt:lpstr>Chaos vs. Order</vt:lpstr>
      <vt:lpstr>Evaluation</vt:lpstr>
      <vt:lpstr>Benchmarks</vt:lpstr>
      <vt:lpstr>Runtime Comparison (out-of-core systems)</vt:lpstr>
      <vt:lpstr>Weak Scaling Experiment</vt:lpstr>
      <vt:lpstr>Weak Scaling Results</vt:lpstr>
      <vt:lpstr>Strong Scaling Experiment</vt:lpstr>
      <vt:lpstr>Strong Scaling Results</vt:lpstr>
      <vt:lpstr>Why does it scale well?</vt:lpstr>
      <vt:lpstr>Why does it not scale perfectly?</vt:lpstr>
      <vt:lpstr>No Work Stealing</vt:lpstr>
      <vt:lpstr>With Work Stealing</vt:lpstr>
      <vt:lpstr>With Work Stealing</vt:lpstr>
      <vt:lpstr>Capacity Results</vt:lpstr>
      <vt:lpstr>Additional Results in Paper</vt:lpstr>
      <vt:lpstr>Graph500 – Top 10 July 2015</vt:lpstr>
      <vt:lpstr>Chaos – #5 in Capacity Ranking?</vt:lpstr>
      <vt:lpstr>Conclusion</vt:lpstr>
      <vt:lpstr>Conclusion</vt:lpstr>
      <vt:lpstr>CHAOS Scale-out Graph Processing from Secondary Storage </vt:lpstr>
      <vt:lpstr>PowerPoint Presentation</vt:lpstr>
      <vt:lpstr>Backup Slides</vt:lpstr>
      <vt:lpstr>Where do we write the update stripe? </vt:lpstr>
      <vt:lpstr>Answer: choose any device at random</vt:lpstr>
      <vt:lpstr>Chaos – Summary</vt:lpstr>
      <vt:lpstr>Results Overview</vt:lpstr>
      <vt:lpstr>Are there any scaling limitations?</vt:lpstr>
      <vt:lpstr>Is work stealing optimal?</vt:lpstr>
      <vt:lpstr>Chaos vs Giraph</vt:lpstr>
      <vt:lpstr>Disk bandwidth &lt; Network throughput</vt:lpstr>
      <vt:lpstr>Metadata</vt:lpstr>
      <vt:lpstr>Fault Tolerance</vt:lpstr>
      <vt:lpstr>Where are the real world graphs?</vt:lpstr>
      <vt:lpstr>What about COST?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 Scale-out Graph Processing from Secondary Storage </dc:title>
  <dc:creator>Laurent Bindschaedler</dc:creator>
  <cp:lastModifiedBy>Willy Zwaenepoel</cp:lastModifiedBy>
  <cp:revision>522</cp:revision>
  <cp:lastPrinted>2015-10-07T07:42:08Z</cp:lastPrinted>
  <dcterms:created xsi:type="dcterms:W3CDTF">2015-09-04T07:33:00Z</dcterms:created>
  <dcterms:modified xsi:type="dcterms:W3CDTF">2015-10-08T02:10:57Z</dcterms:modified>
</cp:coreProperties>
</file>